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 id="256" r:id="rId6"/>
    <p:sldId id="258" r:id="rId7"/>
    <p:sldId id="260" r:id="rId8"/>
    <p:sldId id="263" r:id="rId9"/>
    <p:sldId id="264" r:id="rId10"/>
    <p:sldId id="265" r:id="rId11"/>
    <p:sldId id="268" r:id="rId12"/>
    <p:sldId id="266" r:id="rId13"/>
    <p:sldId id="257" r:id="rId14"/>
    <p:sldId id="261" r:id="rId15"/>
    <p:sldId id="267" r:id="rId16"/>
  </p:sldIdLst>
  <p:sldSz cx="6858000" cy="9144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D2DEEF"/>
    <a:srgbClr val="EAEFF7"/>
    <a:srgbClr val="FFBE00"/>
    <a:srgbClr val="FFC000"/>
    <a:srgbClr val="00B0A1"/>
    <a:srgbClr val="F7F22D"/>
    <a:srgbClr val="F76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8" autoAdjust="0"/>
    <p:restoredTop sz="94660"/>
  </p:normalViewPr>
  <p:slideViewPr>
    <p:cSldViewPr snapToGrid="0">
      <p:cViewPr varScale="1">
        <p:scale>
          <a:sx n="69" d="100"/>
          <a:sy n="69" d="100"/>
        </p:scale>
        <p:origin x="19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D607FE-594C-44DF-BEC7-6A889CFF4A5A}"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183819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07FE-594C-44DF-BEC7-6A889CFF4A5A}"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208203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07FE-594C-44DF-BEC7-6A889CFF4A5A}"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5455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607FE-594C-44DF-BEC7-6A889CFF4A5A}"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338754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607FE-594C-44DF-BEC7-6A889CFF4A5A}" type="datetimeFigureOut">
              <a:rPr lang="en-GB" smtClean="0"/>
              <a:t>11/07/2024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281856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D607FE-594C-44DF-BEC7-6A889CFF4A5A}"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6155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607FE-594C-44DF-BEC7-6A889CFF4A5A}" type="datetimeFigureOut">
              <a:rPr lang="en-GB" smtClean="0"/>
              <a:t>11/07/2024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19992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D607FE-594C-44DF-BEC7-6A889CFF4A5A}" type="datetimeFigureOut">
              <a:rPr lang="en-GB" smtClean="0"/>
              <a:t>11/07/2024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302231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607FE-594C-44DF-BEC7-6A889CFF4A5A}" type="datetimeFigureOut">
              <a:rPr lang="en-GB" smtClean="0"/>
              <a:t>11/07/2024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216446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D607FE-594C-44DF-BEC7-6A889CFF4A5A}"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374011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D607FE-594C-44DF-BEC7-6A889CFF4A5A}" type="datetimeFigureOut">
              <a:rPr lang="en-GB" smtClean="0"/>
              <a:t>11/07/2024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4B12-2133-40E6-803D-738F8620BF03}" type="slidenum">
              <a:rPr lang="en-GB" smtClean="0"/>
              <a:t>‹#›</a:t>
            </a:fld>
            <a:endParaRPr lang="en-GB"/>
          </a:p>
        </p:txBody>
      </p:sp>
    </p:spTree>
    <p:extLst>
      <p:ext uri="{BB962C8B-B14F-4D97-AF65-F5344CB8AC3E}">
        <p14:creationId xmlns:p14="http://schemas.microsoft.com/office/powerpoint/2010/main" val="225262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6D607FE-594C-44DF-BEC7-6A889CFF4A5A}" type="datetimeFigureOut">
              <a:rPr lang="en-GB" smtClean="0"/>
              <a:t>11/07/2024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75A4B12-2133-40E6-803D-738F8620BF03}" type="slidenum">
              <a:rPr lang="en-GB" smtClean="0"/>
              <a:t>‹#›</a:t>
            </a:fld>
            <a:endParaRPr lang="en-GB"/>
          </a:p>
        </p:txBody>
      </p:sp>
    </p:spTree>
    <p:extLst>
      <p:ext uri="{BB962C8B-B14F-4D97-AF65-F5344CB8AC3E}">
        <p14:creationId xmlns:p14="http://schemas.microsoft.com/office/powerpoint/2010/main" val="426262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spreadsheets/d/143KvXIxItLatqCIXMztHCW4OlIXaSVD-yJ0D3OpykjQ/edit?usp=sharing" TargetMode="External"/><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openxmlformats.org/officeDocument/2006/relationships/image" Target="../media/image13.jpeg"/><Relationship Id="rId26" Type="http://schemas.microsoft.com/office/2007/relationships/hdphoto" Target="../media/hdphoto9.wdp"/><Relationship Id="rId39" Type="http://schemas.openxmlformats.org/officeDocument/2006/relationships/image" Target="../media/image30.tiff"/><Relationship Id="rId3" Type="http://schemas.openxmlformats.org/officeDocument/2006/relationships/image" Target="../media/image4.png"/><Relationship Id="rId21" Type="http://schemas.openxmlformats.org/officeDocument/2006/relationships/image" Target="../media/image15.png"/><Relationship Id="rId34" Type="http://schemas.openxmlformats.org/officeDocument/2006/relationships/image" Target="../media/image26.jpeg"/><Relationship Id="rId42" Type="http://schemas.openxmlformats.org/officeDocument/2006/relationships/image" Target="../media/image1.tiff"/><Relationship Id="rId7" Type="http://schemas.openxmlformats.org/officeDocument/2006/relationships/image" Target="../media/image6.png"/><Relationship Id="rId12" Type="http://schemas.microsoft.com/office/2007/relationships/hdphoto" Target="../media/hdphoto4.wdp"/><Relationship Id="rId17" Type="http://schemas.openxmlformats.org/officeDocument/2006/relationships/image" Target="../media/image12.jpeg"/><Relationship Id="rId25" Type="http://schemas.openxmlformats.org/officeDocument/2006/relationships/image" Target="../media/image18.png"/><Relationship Id="rId33" Type="http://schemas.openxmlformats.org/officeDocument/2006/relationships/image" Target="../media/image25.png"/><Relationship Id="rId38" Type="http://schemas.openxmlformats.org/officeDocument/2006/relationships/image" Target="../media/image29.tiff"/><Relationship Id="rId2" Type="http://schemas.openxmlformats.org/officeDocument/2006/relationships/image" Target="../media/image2.jpeg"/><Relationship Id="rId16" Type="http://schemas.microsoft.com/office/2007/relationships/hdphoto" Target="../media/hdphoto6.wdp"/><Relationship Id="rId20" Type="http://schemas.microsoft.com/office/2007/relationships/hdphoto" Target="../media/hdphoto7.wdp"/><Relationship Id="rId29" Type="http://schemas.microsoft.com/office/2007/relationships/hdphoto" Target="../media/hdphoto10.wdp"/><Relationship Id="rId41" Type="http://schemas.openxmlformats.org/officeDocument/2006/relationships/image" Target="../media/image32.tiff"/><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24" Type="http://schemas.openxmlformats.org/officeDocument/2006/relationships/image" Target="../media/image17.png"/><Relationship Id="rId32" Type="http://schemas.openxmlformats.org/officeDocument/2006/relationships/image" Target="../media/image24.png"/><Relationship Id="rId37" Type="http://schemas.microsoft.com/office/2007/relationships/hdphoto" Target="../media/hdphoto12.wdp"/><Relationship Id="rId40" Type="http://schemas.openxmlformats.org/officeDocument/2006/relationships/image" Target="../media/image31.tiff"/><Relationship Id="rId45" Type="http://schemas.openxmlformats.org/officeDocument/2006/relationships/image" Target="../media/image36.png"/><Relationship Id="rId5" Type="http://schemas.openxmlformats.org/officeDocument/2006/relationships/image" Target="../media/image5.png"/><Relationship Id="rId15" Type="http://schemas.openxmlformats.org/officeDocument/2006/relationships/image" Target="../media/image11.png"/><Relationship Id="rId23" Type="http://schemas.microsoft.com/office/2007/relationships/hdphoto" Target="../media/hdphoto8.wdp"/><Relationship Id="rId28" Type="http://schemas.openxmlformats.org/officeDocument/2006/relationships/image" Target="../media/image20.png"/><Relationship Id="rId36" Type="http://schemas.openxmlformats.org/officeDocument/2006/relationships/image" Target="../media/image28.png"/><Relationship Id="rId10" Type="http://schemas.openxmlformats.org/officeDocument/2006/relationships/image" Target="../media/image8.png"/><Relationship Id="rId19" Type="http://schemas.openxmlformats.org/officeDocument/2006/relationships/image" Target="../media/image14.png"/><Relationship Id="rId31" Type="http://schemas.openxmlformats.org/officeDocument/2006/relationships/image" Target="../media/image23.png"/><Relationship Id="rId44" Type="http://schemas.microsoft.com/office/2007/relationships/hdphoto" Target="../media/hdphoto13.wdp"/><Relationship Id="rId4" Type="http://schemas.microsoft.com/office/2007/relationships/hdphoto" Target="../media/hdphoto1.wdp"/><Relationship Id="rId9" Type="http://schemas.openxmlformats.org/officeDocument/2006/relationships/image" Target="../media/image7.gif"/><Relationship Id="rId14" Type="http://schemas.microsoft.com/office/2007/relationships/hdphoto" Target="../media/hdphoto5.wdp"/><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image" Target="../media/image22.jpeg"/><Relationship Id="rId35" Type="http://schemas.openxmlformats.org/officeDocument/2006/relationships/image" Target="../media/image27.png"/><Relationship Id="rId43"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microsoft.com/office/2007/relationships/hdphoto" Target="../media/hdphoto4.wdp"/><Relationship Id="rId18" Type="http://schemas.openxmlformats.org/officeDocument/2006/relationships/image" Target="../media/image12.jpeg"/><Relationship Id="rId26" Type="http://schemas.openxmlformats.org/officeDocument/2006/relationships/image" Target="../media/image18.png"/><Relationship Id="rId39" Type="http://schemas.openxmlformats.org/officeDocument/2006/relationships/image" Target="../media/image28.png"/><Relationship Id="rId3" Type="http://schemas.openxmlformats.org/officeDocument/2006/relationships/image" Target="../media/image3.gif"/><Relationship Id="rId21" Type="http://schemas.microsoft.com/office/2007/relationships/hdphoto" Target="../media/hdphoto7.wdp"/><Relationship Id="rId34" Type="http://schemas.openxmlformats.org/officeDocument/2006/relationships/image" Target="../media/image23.png"/><Relationship Id="rId42" Type="http://schemas.openxmlformats.org/officeDocument/2006/relationships/image" Target="../media/image30.tiff"/><Relationship Id="rId47" Type="http://schemas.microsoft.com/office/2007/relationships/hdphoto" Target="../media/hdphoto13.wdp"/><Relationship Id="rId50" Type="http://schemas.openxmlformats.org/officeDocument/2006/relationships/image" Target="../media/image35.png"/><Relationship Id="rId7" Type="http://schemas.microsoft.com/office/2007/relationships/hdphoto" Target="../media/hdphoto2.wdp"/><Relationship Id="rId12" Type="http://schemas.openxmlformats.org/officeDocument/2006/relationships/image" Target="../media/image9.png"/><Relationship Id="rId17" Type="http://schemas.microsoft.com/office/2007/relationships/hdphoto" Target="../media/hdphoto6.wdp"/><Relationship Id="rId25" Type="http://schemas.openxmlformats.org/officeDocument/2006/relationships/image" Target="../media/image17.png"/><Relationship Id="rId33" Type="http://schemas.openxmlformats.org/officeDocument/2006/relationships/image" Target="../media/image22.jpeg"/><Relationship Id="rId38" Type="http://schemas.openxmlformats.org/officeDocument/2006/relationships/image" Target="../media/image27.png"/><Relationship Id="rId46" Type="http://schemas.openxmlformats.org/officeDocument/2006/relationships/image" Target="../media/image33.png"/><Relationship Id="rId2" Type="http://schemas.openxmlformats.org/officeDocument/2006/relationships/image" Target="../media/image2.jpeg"/><Relationship Id="rId16" Type="http://schemas.openxmlformats.org/officeDocument/2006/relationships/image" Target="../media/image11.png"/><Relationship Id="rId20" Type="http://schemas.openxmlformats.org/officeDocument/2006/relationships/image" Target="../media/image14.png"/><Relationship Id="rId29" Type="http://schemas.openxmlformats.org/officeDocument/2006/relationships/image" Target="../media/image20.png"/><Relationship Id="rId41" Type="http://schemas.openxmlformats.org/officeDocument/2006/relationships/image" Target="../media/image29.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24" Type="http://schemas.microsoft.com/office/2007/relationships/hdphoto" Target="../media/hdphoto8.wdp"/><Relationship Id="rId32" Type="http://schemas.microsoft.com/office/2007/relationships/hdphoto" Target="../media/hdphoto11.wdp"/><Relationship Id="rId37" Type="http://schemas.openxmlformats.org/officeDocument/2006/relationships/image" Target="../media/image26.jpeg"/><Relationship Id="rId40" Type="http://schemas.microsoft.com/office/2007/relationships/hdphoto" Target="../media/hdphoto12.wdp"/><Relationship Id="rId45" Type="http://schemas.openxmlformats.org/officeDocument/2006/relationships/image" Target="../media/image1.tiff"/><Relationship Id="rId5" Type="http://schemas.microsoft.com/office/2007/relationships/hdphoto" Target="../media/hdphoto1.wdp"/><Relationship Id="rId15" Type="http://schemas.microsoft.com/office/2007/relationships/hdphoto" Target="../media/hdphoto5.wdp"/><Relationship Id="rId23" Type="http://schemas.openxmlformats.org/officeDocument/2006/relationships/image" Target="../media/image16.png"/><Relationship Id="rId28" Type="http://schemas.openxmlformats.org/officeDocument/2006/relationships/image" Target="../media/image19.png"/><Relationship Id="rId36" Type="http://schemas.openxmlformats.org/officeDocument/2006/relationships/image" Target="../media/image25.png"/><Relationship Id="rId49" Type="http://schemas.microsoft.com/office/2007/relationships/hdphoto" Target="../media/hdphoto14.wdp"/><Relationship Id="rId10" Type="http://schemas.openxmlformats.org/officeDocument/2006/relationships/image" Target="../media/image7.gif"/><Relationship Id="rId19" Type="http://schemas.openxmlformats.org/officeDocument/2006/relationships/image" Target="../media/image13.jpeg"/><Relationship Id="rId31" Type="http://schemas.openxmlformats.org/officeDocument/2006/relationships/image" Target="../media/image21.png"/><Relationship Id="rId44" Type="http://schemas.openxmlformats.org/officeDocument/2006/relationships/image" Target="../media/image32.tiff"/><Relationship Id="rId52" Type="http://schemas.openxmlformats.org/officeDocument/2006/relationships/image" Target="../media/image36.png"/><Relationship Id="rId4" Type="http://schemas.openxmlformats.org/officeDocument/2006/relationships/image" Target="../media/image4.png"/><Relationship Id="rId9" Type="http://schemas.microsoft.com/office/2007/relationships/hdphoto" Target="../media/hdphoto3.wdp"/><Relationship Id="rId14" Type="http://schemas.openxmlformats.org/officeDocument/2006/relationships/image" Target="../media/image10.png"/><Relationship Id="rId22" Type="http://schemas.openxmlformats.org/officeDocument/2006/relationships/image" Target="../media/image15.png"/><Relationship Id="rId27" Type="http://schemas.microsoft.com/office/2007/relationships/hdphoto" Target="../media/hdphoto9.wdp"/><Relationship Id="rId30" Type="http://schemas.microsoft.com/office/2007/relationships/hdphoto" Target="../media/hdphoto10.wdp"/><Relationship Id="rId35" Type="http://schemas.openxmlformats.org/officeDocument/2006/relationships/image" Target="../media/image24.png"/><Relationship Id="rId43" Type="http://schemas.openxmlformats.org/officeDocument/2006/relationships/image" Target="../media/image31.tiff"/><Relationship Id="rId48" Type="http://schemas.openxmlformats.org/officeDocument/2006/relationships/image" Target="../media/image34.png"/><Relationship Id="rId8" Type="http://schemas.openxmlformats.org/officeDocument/2006/relationships/image" Target="../media/image6.png"/><Relationship Id="rId51" Type="http://schemas.microsoft.com/office/2007/relationships/hdphoto" Target="../media/hdphoto15.wdp"/></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30.tiff"/><Relationship Id="rId3" Type="http://schemas.openxmlformats.org/officeDocument/2006/relationships/image" Target="../media/image37.png"/><Relationship Id="rId21" Type="http://schemas.openxmlformats.org/officeDocument/2006/relationships/image" Target="../media/image24.png"/><Relationship Id="rId7" Type="http://schemas.microsoft.com/office/2007/relationships/hdphoto" Target="../media/hdphoto17.wdp"/><Relationship Id="rId12" Type="http://schemas.openxmlformats.org/officeDocument/2006/relationships/image" Target="../media/image13.jpeg"/><Relationship Id="rId17" Type="http://schemas.openxmlformats.org/officeDocument/2006/relationships/image" Target="../media/image19.png"/><Relationship Id="rId25" Type="http://schemas.microsoft.com/office/2007/relationships/hdphoto" Target="../media/hdphoto19.wdp"/><Relationship Id="rId2" Type="http://schemas.openxmlformats.org/officeDocument/2006/relationships/image" Target="../media/image3.gif"/><Relationship Id="rId16" Type="http://schemas.microsoft.com/office/2007/relationships/hdphoto" Target="../media/hdphoto18.wdp"/><Relationship Id="rId20" Type="http://schemas.openxmlformats.org/officeDocument/2006/relationships/image" Target="../media/image23.png"/><Relationship Id="rId29"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12.jpeg"/><Relationship Id="rId24" Type="http://schemas.openxmlformats.org/officeDocument/2006/relationships/image" Target="../media/image43.png"/><Relationship Id="rId5" Type="http://schemas.openxmlformats.org/officeDocument/2006/relationships/image" Target="../media/image7.gif"/><Relationship Id="rId15" Type="http://schemas.openxmlformats.org/officeDocument/2006/relationships/image" Target="../media/image42.png"/><Relationship Id="rId23" Type="http://schemas.openxmlformats.org/officeDocument/2006/relationships/image" Target="../media/image26.jpeg"/><Relationship Id="rId28" Type="http://schemas.openxmlformats.org/officeDocument/2006/relationships/image" Target="../media/image32.tiff"/><Relationship Id="rId10" Type="http://schemas.openxmlformats.org/officeDocument/2006/relationships/image" Target="../media/image41.png"/><Relationship Id="rId19" Type="http://schemas.openxmlformats.org/officeDocument/2006/relationships/image" Target="../media/image22.jpeg"/><Relationship Id="rId31" Type="http://schemas.openxmlformats.org/officeDocument/2006/relationships/image" Target="../media/image44.png"/><Relationship Id="rId4" Type="http://schemas.microsoft.com/office/2007/relationships/hdphoto" Target="../media/hdphoto16.wdp"/><Relationship Id="rId9" Type="http://schemas.openxmlformats.org/officeDocument/2006/relationships/image" Target="../media/image40.jpe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1.tiff"/><Relationship Id="rId30"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927" y="364224"/>
            <a:ext cx="4426276" cy="1077218"/>
          </a:xfrm>
          <a:prstGeom prst="rect">
            <a:avLst/>
          </a:prstGeom>
          <a:noFill/>
        </p:spPr>
        <p:txBody>
          <a:bodyPr wrap="none" rtlCol="0">
            <a:spAutoFit/>
          </a:bodyPr>
          <a:lstStyle/>
          <a:p>
            <a:r>
              <a:rPr lang="en-GB" sz="3200" b="1" dirty="0"/>
              <a:t>Chauncy School:</a:t>
            </a:r>
          </a:p>
          <a:p>
            <a:r>
              <a:rPr lang="en-GB" sz="3200" b="1" dirty="0"/>
              <a:t>Music Development Plan</a:t>
            </a:r>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484909" y="1645255"/>
            <a:ext cx="5735782" cy="7294305"/>
          </a:xfrm>
          <a:prstGeom prst="rect">
            <a:avLst/>
          </a:prstGeom>
          <a:noFill/>
        </p:spPr>
        <p:txBody>
          <a:bodyPr wrap="square" rtlCol="0">
            <a:spAutoFit/>
          </a:bodyPr>
          <a:lstStyle/>
          <a:p>
            <a:r>
              <a:rPr lang="en-GB" b="1" dirty="0"/>
              <a:t>Part A: Curriculum music</a:t>
            </a:r>
          </a:p>
          <a:p>
            <a:r>
              <a:rPr lang="en-GB" dirty="0"/>
              <a:t>Our learning journeys show the progress of </a:t>
            </a:r>
            <a:r>
              <a:rPr lang="en-GB" dirty="0" smtClean="0"/>
              <a:t>knowledge and skills </a:t>
            </a:r>
            <a:r>
              <a:rPr lang="en-GB" dirty="0"/>
              <a:t>through KS3 and KS4 focusing on the three main areas of music; theory, performance and composition. Students have </a:t>
            </a:r>
            <a:r>
              <a:rPr lang="en-GB" dirty="0" smtClean="0"/>
              <a:t>compulsory lessons </a:t>
            </a:r>
            <a:r>
              <a:rPr lang="en-GB" dirty="0"/>
              <a:t>in year 7 and 8 then have the opportunity to choose Music as a GCSE. Post-16 students can opt for A Level Music</a:t>
            </a:r>
            <a:r>
              <a:rPr lang="en-GB" dirty="0" smtClean="0"/>
              <a:t>.</a:t>
            </a:r>
          </a:p>
          <a:p>
            <a:endParaRPr lang="en-GB" dirty="0" smtClean="0"/>
          </a:p>
          <a:p>
            <a:r>
              <a:rPr lang="en-GB" dirty="0" smtClean="0"/>
              <a:t>We pride ourselves on our highly inclusive and practical based curriculum, that aims to cultivate student understanding of music theory concepts through the lens of practical music-making, regardless of prior musical experience or knowledge.</a:t>
            </a:r>
          </a:p>
          <a:p>
            <a:endParaRPr lang="en-GB" dirty="0"/>
          </a:p>
          <a:p>
            <a:r>
              <a:rPr lang="en-GB" dirty="0" smtClean="0"/>
              <a:t>Through practical music-making, we also explicitly model and assess successful collaborative work and rehearsal etiquette, developing not only students musical, instrumental and vocal skills but those of communication, teamwork, adaptability and active listening.</a:t>
            </a:r>
            <a:endParaRPr lang="en-GB" dirty="0"/>
          </a:p>
          <a:p>
            <a:endParaRPr lang="en-GB" dirty="0"/>
          </a:p>
          <a:p>
            <a:r>
              <a:rPr lang="en-GB" dirty="0"/>
              <a:t>Our medium term curriculum plans offer greater detail on what, when and how curriculum content will be delivered</a:t>
            </a:r>
            <a:r>
              <a:rPr lang="en-GB" dirty="0" smtClean="0"/>
              <a:t>. Please see link below:</a:t>
            </a:r>
            <a:endParaRPr lang="en-GB" dirty="0"/>
          </a:p>
          <a:p>
            <a:endParaRPr lang="en-GB" dirty="0"/>
          </a:p>
          <a:p>
            <a:r>
              <a:rPr lang="en-GB" dirty="0">
                <a:solidFill>
                  <a:srgbClr val="FF0000"/>
                </a:solidFill>
                <a:hlinkClick r:id="rId3"/>
              </a:rPr>
              <a:t>https://</a:t>
            </a:r>
            <a:r>
              <a:rPr lang="en-GB" dirty="0" smtClean="0">
                <a:solidFill>
                  <a:srgbClr val="FF0000"/>
                </a:solidFill>
                <a:hlinkClick r:id="rId3"/>
              </a:rPr>
              <a:t>docs.google.com/spreadsheets/d/143KvXIxItLatqCIXMztHCW4OlIXaSVD-yJ0D3OpykjQ/edit?usp=sharing</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137155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mium Vector | Keyboard piano music cartoon icon illustration. music  instrument icon concept isolated premium . flat cartoon style"/>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13081"/>
          <a:stretch/>
        </p:blipFill>
        <p:spPr bwMode="auto">
          <a:xfrm>
            <a:off x="5751864" y="3244892"/>
            <a:ext cx="859656" cy="989033"/>
          </a:xfrm>
          <a:prstGeom prst="rect">
            <a:avLst/>
          </a:prstGeom>
          <a:noFill/>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id="{0A137955-A662-4852-B7FF-8C094146FC8D}"/>
              </a:ext>
            </a:extLst>
          </p:cNvPr>
          <p:cNvSpPr/>
          <p:nvPr/>
        </p:nvSpPr>
        <p:spPr>
          <a:xfrm rot="16200000">
            <a:off x="1414487" y="7129837"/>
            <a:ext cx="1441406" cy="1132302"/>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5" name="Rectangle 4">
            <a:extLst>
              <a:ext uri="{FF2B5EF4-FFF2-40B4-BE49-F238E27FC236}">
                <a16:creationId xmlns:a16="http://schemas.microsoft.com/office/drawing/2014/main" id="{50E7119A-E78D-4A80-B488-69FFB37CAC71}"/>
              </a:ext>
            </a:extLst>
          </p:cNvPr>
          <p:cNvSpPr/>
          <p:nvPr/>
        </p:nvSpPr>
        <p:spPr>
          <a:xfrm>
            <a:off x="2118652" y="8100098"/>
            <a:ext cx="3229133" cy="316793"/>
          </a:xfrm>
          <a:prstGeom prst="rect">
            <a:avLst/>
          </a:prstGeom>
          <a:gradFill flip="none" rotWithShape="1">
            <a:gsLst>
              <a:gs pos="0">
                <a:srgbClr val="FF00FF"/>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6" name="Block Arc 5">
            <a:extLst>
              <a:ext uri="{FF2B5EF4-FFF2-40B4-BE49-F238E27FC236}">
                <a16:creationId xmlns:a16="http://schemas.microsoft.com/office/drawing/2014/main" id="{7BFE3937-A8DB-4BBA-8331-DBD58B5E78AB}"/>
              </a:ext>
            </a:extLst>
          </p:cNvPr>
          <p:cNvSpPr/>
          <p:nvPr/>
        </p:nvSpPr>
        <p:spPr>
          <a:xfrm rot="5400000" flipH="1">
            <a:off x="4218172" y="5827761"/>
            <a:ext cx="1764653" cy="1177680"/>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7" name="Rectangle 6">
            <a:extLst>
              <a:ext uri="{FF2B5EF4-FFF2-40B4-BE49-F238E27FC236}">
                <a16:creationId xmlns:a16="http://schemas.microsoft.com/office/drawing/2014/main" id="{A29C4B3A-035B-4EE1-94D9-370B6C072C8A}"/>
              </a:ext>
            </a:extLst>
          </p:cNvPr>
          <p:cNvSpPr/>
          <p:nvPr/>
        </p:nvSpPr>
        <p:spPr>
          <a:xfrm>
            <a:off x="2097920" y="6976135"/>
            <a:ext cx="3028250" cy="322338"/>
          </a:xfrm>
          <a:prstGeom prst="rect">
            <a:avLst/>
          </a:prstGeom>
          <a:gradFill>
            <a:gsLst>
              <a:gs pos="0">
                <a:srgbClr val="FF00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8" name="Rectangle 7">
            <a:extLst>
              <a:ext uri="{FF2B5EF4-FFF2-40B4-BE49-F238E27FC236}">
                <a16:creationId xmlns:a16="http://schemas.microsoft.com/office/drawing/2014/main" id="{5E1DA9D5-DF3C-4096-83FE-0F2AAF04994E}"/>
              </a:ext>
            </a:extLst>
          </p:cNvPr>
          <p:cNvSpPr/>
          <p:nvPr/>
        </p:nvSpPr>
        <p:spPr>
          <a:xfrm>
            <a:off x="2091671" y="5534274"/>
            <a:ext cx="3028045" cy="325071"/>
          </a:xfrm>
          <a:prstGeom prst="rect">
            <a:avLst/>
          </a:prstGeom>
          <a:gradFill>
            <a:gsLst>
              <a:gs pos="0">
                <a:srgbClr val="FFFF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9" name="Block Arc 8">
            <a:extLst>
              <a:ext uri="{FF2B5EF4-FFF2-40B4-BE49-F238E27FC236}">
                <a16:creationId xmlns:a16="http://schemas.microsoft.com/office/drawing/2014/main" id="{2840EEB6-139C-47C4-B9E3-31051D5835F0}"/>
              </a:ext>
            </a:extLst>
          </p:cNvPr>
          <p:cNvSpPr/>
          <p:nvPr/>
        </p:nvSpPr>
        <p:spPr>
          <a:xfrm rot="16200000">
            <a:off x="1246644" y="4458896"/>
            <a:ext cx="1669228" cy="1122851"/>
          </a:xfrm>
          <a:prstGeom prst="blockArc">
            <a:avLst>
              <a:gd name="adj1" fmla="val 10726998"/>
              <a:gd name="adj2" fmla="val 263439"/>
              <a:gd name="adj3" fmla="val 285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0" name="Block Arc 9">
            <a:extLst>
              <a:ext uri="{FF2B5EF4-FFF2-40B4-BE49-F238E27FC236}">
                <a16:creationId xmlns:a16="http://schemas.microsoft.com/office/drawing/2014/main" id="{E2378938-7222-4E17-BB89-F0E0E6AAC88F}"/>
              </a:ext>
            </a:extLst>
          </p:cNvPr>
          <p:cNvSpPr/>
          <p:nvPr/>
        </p:nvSpPr>
        <p:spPr>
          <a:xfrm rot="5400000" flipH="1">
            <a:off x="4294027" y="3184304"/>
            <a:ext cx="1476140" cy="1185958"/>
          </a:xfrm>
          <a:prstGeom prst="blockArc">
            <a:avLst>
              <a:gd name="adj1" fmla="val 10800000"/>
              <a:gd name="adj2" fmla="val 1572"/>
              <a:gd name="adj3" fmla="val 276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1" name="Rectangle 140">
            <a:extLst>
              <a:ext uri="{FF2B5EF4-FFF2-40B4-BE49-F238E27FC236}">
                <a16:creationId xmlns:a16="http://schemas.microsoft.com/office/drawing/2014/main" id="{C46DC4D1-E076-4BDF-986A-FA9A347CD35C}"/>
              </a:ext>
            </a:extLst>
          </p:cNvPr>
          <p:cNvSpPr/>
          <p:nvPr/>
        </p:nvSpPr>
        <p:spPr>
          <a:xfrm>
            <a:off x="2037613" y="4191821"/>
            <a:ext cx="3063156" cy="326063"/>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gradFill>
            <a:gsLst>
              <a:gs pos="0">
                <a:srgbClr val="FFFF0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2" name="Rectangle 11">
            <a:extLst>
              <a:ext uri="{FF2B5EF4-FFF2-40B4-BE49-F238E27FC236}">
                <a16:creationId xmlns:a16="http://schemas.microsoft.com/office/drawing/2014/main" id="{D98C18F1-B4E5-47D2-9784-9ADAD27A50A9}"/>
              </a:ext>
            </a:extLst>
          </p:cNvPr>
          <p:cNvSpPr/>
          <p:nvPr/>
        </p:nvSpPr>
        <p:spPr>
          <a:xfrm>
            <a:off x="2021265" y="3032119"/>
            <a:ext cx="3020901" cy="333283"/>
          </a:xfrm>
          <a:prstGeom prst="rect">
            <a:avLst/>
          </a:prstGeom>
          <a:gradFill>
            <a:gsLst>
              <a:gs pos="0">
                <a:srgbClr val="00B0F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3" name="Block Arc 12">
            <a:extLst>
              <a:ext uri="{FF2B5EF4-FFF2-40B4-BE49-F238E27FC236}">
                <a16:creationId xmlns:a16="http://schemas.microsoft.com/office/drawing/2014/main" id="{B316AE5A-C024-4BE7-AFAE-1141A902CA85}"/>
              </a:ext>
            </a:extLst>
          </p:cNvPr>
          <p:cNvSpPr/>
          <p:nvPr/>
        </p:nvSpPr>
        <p:spPr>
          <a:xfrm rot="16200000">
            <a:off x="1302266" y="2053204"/>
            <a:ext cx="1464097" cy="1155578"/>
          </a:xfrm>
          <a:prstGeom prst="blockArc">
            <a:avLst>
              <a:gd name="adj1" fmla="val 10800000"/>
              <a:gd name="adj2" fmla="val 156513"/>
              <a:gd name="adj3" fmla="val 2821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4" name="Rectangle 13">
            <a:extLst>
              <a:ext uri="{FF2B5EF4-FFF2-40B4-BE49-F238E27FC236}">
                <a16:creationId xmlns:a16="http://schemas.microsoft.com/office/drawing/2014/main" id="{4981BD46-F04A-42DF-A2EC-360699F0693E}"/>
              </a:ext>
            </a:extLst>
          </p:cNvPr>
          <p:cNvSpPr/>
          <p:nvPr/>
        </p:nvSpPr>
        <p:spPr>
          <a:xfrm>
            <a:off x="2033962" y="1896661"/>
            <a:ext cx="3020900" cy="328522"/>
          </a:xfrm>
          <a:prstGeom prst="rect">
            <a:avLst/>
          </a:prstGeom>
          <a:gradFill>
            <a:gsLst>
              <a:gs pos="0">
                <a:srgbClr val="00B0F0"/>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20" name="Triangle 70">
            <a:extLst>
              <a:ext uri="{FF2B5EF4-FFF2-40B4-BE49-F238E27FC236}">
                <a16:creationId xmlns:a16="http://schemas.microsoft.com/office/drawing/2014/main" id="{ACEFD49C-3167-43B8-8923-50DC20C22F77}"/>
              </a:ext>
            </a:extLst>
          </p:cNvPr>
          <p:cNvSpPr/>
          <p:nvPr/>
        </p:nvSpPr>
        <p:spPr>
          <a:xfrm rot="16200000">
            <a:off x="1098791" y="737964"/>
            <a:ext cx="423383" cy="333150"/>
          </a:xfrm>
          <a:prstGeom prst="triangle">
            <a:avLst/>
          </a:prstGeom>
          <a:gradFill flip="none" rotWithShape="1">
            <a:gsLst>
              <a:gs pos="0">
                <a:schemeClr val="bg1"/>
              </a:gs>
              <a:gs pos="100000">
                <a:srgbClr val="FF00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5" dirty="0"/>
          </a:p>
        </p:txBody>
      </p:sp>
      <p:sp>
        <p:nvSpPr>
          <p:cNvPr id="36" name="Block Arc 35">
            <a:extLst>
              <a:ext uri="{FF2B5EF4-FFF2-40B4-BE49-F238E27FC236}">
                <a16:creationId xmlns:a16="http://schemas.microsoft.com/office/drawing/2014/main" id="{564376AF-DDBC-426C-A232-BB4FDE342FF9}"/>
              </a:ext>
            </a:extLst>
          </p:cNvPr>
          <p:cNvSpPr/>
          <p:nvPr/>
        </p:nvSpPr>
        <p:spPr>
          <a:xfrm rot="5400000" flipH="1">
            <a:off x="4310807" y="891090"/>
            <a:ext cx="1476140" cy="1185958"/>
          </a:xfrm>
          <a:prstGeom prst="blockArc">
            <a:avLst>
              <a:gd name="adj1" fmla="val 10800000"/>
              <a:gd name="adj2" fmla="val 1572"/>
              <a:gd name="adj3" fmla="val 2764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37" name="Rectangle 36">
            <a:extLst>
              <a:ext uri="{FF2B5EF4-FFF2-40B4-BE49-F238E27FC236}">
                <a16:creationId xmlns:a16="http://schemas.microsoft.com/office/drawing/2014/main" id="{884E4979-3AF5-4D13-A806-1D490F086444}"/>
              </a:ext>
            </a:extLst>
          </p:cNvPr>
          <p:cNvSpPr/>
          <p:nvPr/>
        </p:nvSpPr>
        <p:spPr>
          <a:xfrm>
            <a:off x="1477058" y="747072"/>
            <a:ext cx="3576081" cy="328522"/>
          </a:xfrm>
          <a:prstGeom prst="rect">
            <a:avLst/>
          </a:prstGeom>
          <a:gradFill>
            <a:gsLst>
              <a:gs pos="0">
                <a:srgbClr val="FF00FF"/>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46" name="Rectangle 45">
            <a:extLst>
              <a:ext uri="{FF2B5EF4-FFF2-40B4-BE49-F238E27FC236}">
                <a16:creationId xmlns:a16="http://schemas.microsoft.com/office/drawing/2014/main" id="{0E7995E7-D113-4C45-B000-62D8D560C8B4}"/>
              </a:ext>
            </a:extLst>
          </p:cNvPr>
          <p:cNvSpPr/>
          <p:nvPr/>
        </p:nvSpPr>
        <p:spPr>
          <a:xfrm>
            <a:off x="5326609" y="8100097"/>
            <a:ext cx="601740" cy="316793"/>
          </a:xfrm>
          <a:prstGeom prst="rect">
            <a:avLst/>
          </a:prstGeom>
          <a:gradFill flip="none" rotWithShape="1">
            <a:gsLst>
              <a:gs pos="0">
                <a:srgbClr val="FF00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cxnSp>
        <p:nvCxnSpPr>
          <p:cNvPr id="47" name="Straight Connector 46">
            <a:extLst>
              <a:ext uri="{FF2B5EF4-FFF2-40B4-BE49-F238E27FC236}">
                <a16:creationId xmlns:a16="http://schemas.microsoft.com/office/drawing/2014/main" id="{8FC0598E-712A-425B-833E-3777A838D019}"/>
              </a:ext>
            </a:extLst>
          </p:cNvPr>
          <p:cNvCxnSpPr>
            <a:cxnSpLocks/>
          </p:cNvCxnSpPr>
          <p:nvPr/>
        </p:nvCxnSpPr>
        <p:spPr>
          <a:xfrm flipV="1">
            <a:off x="4055077" y="8278674"/>
            <a:ext cx="0" cy="28079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1CB999-7728-4C71-BE1E-AF19D9E3A605}"/>
              </a:ext>
            </a:extLst>
          </p:cNvPr>
          <p:cNvCxnSpPr>
            <a:cxnSpLocks/>
          </p:cNvCxnSpPr>
          <p:nvPr/>
        </p:nvCxnSpPr>
        <p:spPr>
          <a:xfrm flipV="1">
            <a:off x="2744181" y="7140970"/>
            <a:ext cx="163208" cy="28587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FF9692A-248C-4EC7-A1E1-E8D00E754D18}"/>
              </a:ext>
            </a:extLst>
          </p:cNvPr>
          <p:cNvCxnSpPr>
            <a:cxnSpLocks/>
          </p:cNvCxnSpPr>
          <p:nvPr/>
        </p:nvCxnSpPr>
        <p:spPr>
          <a:xfrm>
            <a:off x="3951826" y="6700161"/>
            <a:ext cx="802313" cy="440809"/>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556473-4F70-4E5E-A4CE-03FCD6968A82}"/>
              </a:ext>
            </a:extLst>
          </p:cNvPr>
          <p:cNvCxnSpPr>
            <a:cxnSpLocks/>
            <a:stCxn id="87" idx="0"/>
          </p:cNvCxnSpPr>
          <p:nvPr/>
        </p:nvCxnSpPr>
        <p:spPr>
          <a:xfrm flipH="1" flipV="1">
            <a:off x="2486185" y="4326558"/>
            <a:ext cx="1136776" cy="29270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7F7CCE8-D0C4-4621-B318-42C5008F8C1D}"/>
              </a:ext>
            </a:extLst>
          </p:cNvPr>
          <p:cNvCxnSpPr>
            <a:cxnSpLocks/>
          </p:cNvCxnSpPr>
          <p:nvPr/>
        </p:nvCxnSpPr>
        <p:spPr>
          <a:xfrm flipH="1" flipV="1">
            <a:off x="4116385" y="3211825"/>
            <a:ext cx="232220" cy="36492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33EB5D-AF1E-46BF-8CE9-0C34C0E13A61}"/>
              </a:ext>
            </a:extLst>
          </p:cNvPr>
          <p:cNvCxnSpPr>
            <a:cxnSpLocks/>
          </p:cNvCxnSpPr>
          <p:nvPr/>
        </p:nvCxnSpPr>
        <p:spPr>
          <a:xfrm flipH="1" flipV="1">
            <a:off x="5585050" y="1621903"/>
            <a:ext cx="437883" cy="619548"/>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D4A5E79-02FA-41EB-9664-F3C14BB50919}"/>
              </a:ext>
            </a:extLst>
          </p:cNvPr>
          <p:cNvSpPr/>
          <p:nvPr/>
        </p:nvSpPr>
        <p:spPr>
          <a:xfrm>
            <a:off x="2317000" y="7403012"/>
            <a:ext cx="1831063" cy="623278"/>
          </a:xfrm>
          <a:prstGeom prst="rect">
            <a:avLst/>
          </a:prstGeom>
          <a:solidFill>
            <a:srgbClr val="FF0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Year 8 </a:t>
            </a:r>
            <a:r>
              <a:rPr lang="en-GB" sz="1000" b="1" dirty="0" err="1"/>
              <a:t>Interhouse</a:t>
            </a:r>
            <a:endParaRPr lang="en-GB" sz="1000" b="1" dirty="0"/>
          </a:p>
          <a:p>
            <a:pPr algn="ctr"/>
            <a:r>
              <a:rPr lang="en-GB" sz="800" dirty="0"/>
              <a:t>Year 8 forms go head to head in </a:t>
            </a:r>
            <a:r>
              <a:rPr lang="en-GB" sz="800" dirty="0" smtClean="0"/>
              <a:t>producing music </a:t>
            </a:r>
            <a:r>
              <a:rPr lang="en-GB" sz="800" dirty="0"/>
              <a:t>performances</a:t>
            </a:r>
          </a:p>
        </p:txBody>
      </p:sp>
      <p:sp>
        <p:nvSpPr>
          <p:cNvPr id="81" name="Rectangle 80">
            <a:extLst>
              <a:ext uri="{FF2B5EF4-FFF2-40B4-BE49-F238E27FC236}">
                <a16:creationId xmlns:a16="http://schemas.microsoft.com/office/drawing/2014/main" id="{CBAED632-47A5-4CF4-A7C5-587ED78A748E}"/>
              </a:ext>
            </a:extLst>
          </p:cNvPr>
          <p:cNvSpPr/>
          <p:nvPr/>
        </p:nvSpPr>
        <p:spPr>
          <a:xfrm>
            <a:off x="2766425" y="6010118"/>
            <a:ext cx="2353291" cy="827387"/>
          </a:xfrm>
          <a:prstGeom prst="rect">
            <a:avLst/>
          </a:prstGeom>
          <a:solidFill>
            <a:srgbClr val="FFBE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Christmas Concert</a:t>
            </a:r>
          </a:p>
          <a:p>
            <a:pPr algn="ctr"/>
            <a:r>
              <a:rPr lang="en-GB" sz="1000" dirty="0">
                <a:solidFill>
                  <a:schemeClr val="tx1"/>
                </a:solidFill>
              </a:rPr>
              <a:t>Students perform songs in this evening performance to parents and </a:t>
            </a:r>
            <a:r>
              <a:rPr lang="en-GB" sz="1000" dirty="0" smtClean="0">
                <a:solidFill>
                  <a:schemeClr val="tx1"/>
                </a:solidFill>
              </a:rPr>
              <a:t>staff </a:t>
            </a:r>
            <a:endParaRPr lang="en-GB" sz="1000" dirty="0">
              <a:solidFill>
                <a:schemeClr val="tx1"/>
              </a:solidFill>
            </a:endParaRPr>
          </a:p>
        </p:txBody>
      </p:sp>
      <p:sp>
        <p:nvSpPr>
          <p:cNvPr id="87" name="Rectangle 86">
            <a:extLst>
              <a:ext uri="{FF2B5EF4-FFF2-40B4-BE49-F238E27FC236}">
                <a16:creationId xmlns:a16="http://schemas.microsoft.com/office/drawing/2014/main" id="{8EBB10C4-82E2-4A36-8D86-4F5B908AE3B0}"/>
              </a:ext>
            </a:extLst>
          </p:cNvPr>
          <p:cNvSpPr/>
          <p:nvPr/>
        </p:nvSpPr>
        <p:spPr>
          <a:xfrm>
            <a:off x="2126205" y="4619258"/>
            <a:ext cx="2993511" cy="829401"/>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School Musical</a:t>
            </a:r>
          </a:p>
          <a:p>
            <a:pPr algn="ctr"/>
            <a:r>
              <a:rPr lang="en-GB" sz="1050" dirty="0">
                <a:solidFill>
                  <a:schemeClr val="tx1"/>
                </a:solidFill>
              </a:rPr>
              <a:t>Students sing in the musical and there are opportunities for instrumentalists to play in the orchestra too</a:t>
            </a:r>
          </a:p>
        </p:txBody>
      </p:sp>
      <p:sp>
        <p:nvSpPr>
          <p:cNvPr id="92" name="Rectangle 91">
            <a:extLst>
              <a:ext uri="{FF2B5EF4-FFF2-40B4-BE49-F238E27FC236}">
                <a16:creationId xmlns:a16="http://schemas.microsoft.com/office/drawing/2014/main" id="{26C376FB-7C41-4157-92B1-68BB1362DD2A}"/>
              </a:ext>
            </a:extLst>
          </p:cNvPr>
          <p:cNvSpPr/>
          <p:nvPr/>
        </p:nvSpPr>
        <p:spPr>
          <a:xfrm>
            <a:off x="3200709" y="3555952"/>
            <a:ext cx="1843792" cy="551204"/>
          </a:xfrm>
          <a:prstGeom prst="rect">
            <a:avLst/>
          </a:prstGeom>
          <a:solidFill>
            <a:srgbClr val="00B0A1"/>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Year 7 </a:t>
            </a:r>
            <a:r>
              <a:rPr lang="en-GB" sz="1100" b="1" dirty="0" err="1">
                <a:solidFill>
                  <a:schemeClr val="tx1"/>
                </a:solidFill>
              </a:rPr>
              <a:t>Interhouse</a:t>
            </a:r>
            <a:endParaRPr lang="en-GB" sz="1100" b="1" dirty="0">
              <a:solidFill>
                <a:schemeClr val="tx1"/>
              </a:solidFill>
            </a:endParaRPr>
          </a:p>
          <a:p>
            <a:pPr algn="ctr"/>
            <a:r>
              <a:rPr lang="en-GB" sz="1000" dirty="0">
                <a:solidFill>
                  <a:schemeClr val="tx1"/>
                </a:solidFill>
              </a:rPr>
              <a:t>Year 7 forms go head to head </a:t>
            </a:r>
            <a:r>
              <a:rPr lang="en-GB" sz="1000" dirty="0" smtClean="0">
                <a:solidFill>
                  <a:schemeClr val="tx1"/>
                </a:solidFill>
              </a:rPr>
              <a:t>in producing </a:t>
            </a:r>
            <a:r>
              <a:rPr lang="en-GB" sz="1000" dirty="0">
                <a:solidFill>
                  <a:schemeClr val="tx1"/>
                </a:solidFill>
              </a:rPr>
              <a:t>music performances</a:t>
            </a:r>
          </a:p>
        </p:txBody>
      </p:sp>
      <p:sp>
        <p:nvSpPr>
          <p:cNvPr id="98" name="Rectangle 97">
            <a:extLst>
              <a:ext uri="{FF2B5EF4-FFF2-40B4-BE49-F238E27FC236}">
                <a16:creationId xmlns:a16="http://schemas.microsoft.com/office/drawing/2014/main" id="{D7E17C62-8E4D-4E6A-80F9-C0D01D871C97}"/>
              </a:ext>
            </a:extLst>
          </p:cNvPr>
          <p:cNvSpPr/>
          <p:nvPr/>
        </p:nvSpPr>
        <p:spPr>
          <a:xfrm>
            <a:off x="5053139" y="2249569"/>
            <a:ext cx="1644813" cy="617089"/>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Achievement Assemblies</a:t>
            </a:r>
          </a:p>
          <a:p>
            <a:pPr algn="ctr"/>
            <a:r>
              <a:rPr lang="en-GB" sz="700" dirty="0">
                <a:solidFill>
                  <a:schemeClr val="bg1"/>
                </a:solidFill>
              </a:rPr>
              <a:t>Students perform to their peers and parents in their assemblies</a:t>
            </a:r>
          </a:p>
        </p:txBody>
      </p:sp>
      <p:sp>
        <p:nvSpPr>
          <p:cNvPr id="102" name="TextBox 101">
            <a:extLst>
              <a:ext uri="{FF2B5EF4-FFF2-40B4-BE49-F238E27FC236}">
                <a16:creationId xmlns:a16="http://schemas.microsoft.com/office/drawing/2014/main" id="{3C32F8C1-CFF6-4597-BFF7-6E199A9758C7}"/>
              </a:ext>
            </a:extLst>
          </p:cNvPr>
          <p:cNvSpPr txBox="1"/>
          <p:nvPr/>
        </p:nvSpPr>
        <p:spPr>
          <a:xfrm>
            <a:off x="4587954" y="110475"/>
            <a:ext cx="2302621" cy="315792"/>
          </a:xfrm>
          <a:prstGeom prst="rect">
            <a:avLst/>
          </a:prstGeom>
          <a:noFill/>
        </p:spPr>
        <p:txBody>
          <a:bodyPr wrap="square" rtlCol="0">
            <a:spAutoFit/>
          </a:bodyPr>
          <a:lstStyle/>
          <a:p>
            <a:pPr algn="ctr"/>
            <a:r>
              <a:rPr lang="en-GB" sz="1452" b="1" dirty="0" smtClean="0">
                <a:solidFill>
                  <a:srgbClr val="202B5C"/>
                </a:solidFill>
                <a:latin typeface="Century Gothic" panose="020B0502020202020204" pitchFamily="34" charset="0"/>
              </a:rPr>
              <a:t>Annual Music Events</a:t>
            </a:r>
            <a:endParaRPr lang="en-GB" sz="1452" b="1" dirty="0">
              <a:solidFill>
                <a:srgbClr val="202B5C"/>
              </a:solidFill>
              <a:latin typeface="Century Gothic" panose="020B0502020202020204" pitchFamily="34" charset="0"/>
            </a:endParaRPr>
          </a:p>
        </p:txBody>
      </p:sp>
      <p:pic>
        <p:nvPicPr>
          <p:cNvPr id="106" name="Picture 10" descr="Clipart Of Ukulele">
            <a:extLst>
              <a:ext uri="{FF2B5EF4-FFF2-40B4-BE49-F238E27FC236}">
                <a16:creationId xmlns:a16="http://schemas.microsoft.com/office/drawing/2014/main" id="{E2DC21DC-CE6F-499B-8250-7E2AEBE61D9A}"/>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934" b="89625" l="8824" r="91176">
                        <a14:foregroundMark x1="8824" y1="53863" x2="8824" y2="53863"/>
                        <a14:foregroundMark x1="91176" y1="33996" x2="91176" y2="33996"/>
                        <a14:foregroundMark x1="90196" y1="42384" x2="90196" y2="42384"/>
                        <a14:foregroundMark x1="33497" y1="39294" x2="33497" y2="39294"/>
                      </a14:backgroundRemoval>
                    </a14:imgEffect>
                  </a14:imgLayer>
                </a14:imgProps>
              </a:ext>
              <a:ext uri="{28A0092B-C50C-407E-A947-70E740481C1C}">
                <a14:useLocalDpi xmlns:a14="http://schemas.microsoft.com/office/drawing/2010/main" val="0"/>
              </a:ext>
            </a:extLst>
          </a:blip>
          <a:srcRect/>
          <a:stretch>
            <a:fillRect/>
          </a:stretch>
        </p:blipFill>
        <p:spPr bwMode="auto">
          <a:xfrm rot="20363010">
            <a:off x="1713284" y="4574214"/>
            <a:ext cx="746883" cy="5528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Transparent African Drum Clipart">
            <a:extLst>
              <a:ext uri="{FF2B5EF4-FFF2-40B4-BE49-F238E27FC236}">
                <a16:creationId xmlns:a16="http://schemas.microsoft.com/office/drawing/2014/main" id="{C2545D8F-748D-4E58-921C-3F93320EA61E}"/>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8406" b="90000" l="7273" r="94091">
                        <a14:foregroundMark x1="7386" y1="28406" x2="7386" y2="28406"/>
                        <a14:foregroundMark x1="54318" y1="8406" x2="54318" y2="8406"/>
                        <a14:foregroundMark x1="90909" y1="31594" x2="90909" y2="31594"/>
                        <a14:foregroundMark x1="94091" y1="32464" x2="94091" y2="32464"/>
                        <a14:foregroundMark x1="55909" y1="90000" x2="55909"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742806" y="6185800"/>
            <a:ext cx="595980" cy="46730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Orchestra - Orchestra String Instruments Cartoon Clipart (#3224048 ...">
            <a:extLst>
              <a:ext uri="{FF2B5EF4-FFF2-40B4-BE49-F238E27FC236}">
                <a16:creationId xmlns:a16="http://schemas.microsoft.com/office/drawing/2014/main" id="{FF9AAFDD-0330-450D-9D0D-69BA685DBD6F}"/>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8377" b="92321" l="7500" r="94167">
                        <a14:foregroundMark x1="31548" y1="26178" x2="34048" y2="34729"/>
                        <a14:foregroundMark x1="34048" y1="34729" x2="32619" y2="43805"/>
                        <a14:foregroundMark x1="32619" y1="43805" x2="37857" y2="72775"/>
                        <a14:foregroundMark x1="14286" y1="37347" x2="15000" y2="41361"/>
                        <a14:foregroundMark x1="14167" y1="35777" x2="12262" y2="40838"/>
                        <a14:foregroundMark x1="12143" y1="48691" x2="7857" y2="67714"/>
                        <a14:foregroundMark x1="88095" y1="30716" x2="87976" y2="40314"/>
                        <a14:foregroundMark x1="87976" y1="40314" x2="90952" y2="49215"/>
                        <a14:foregroundMark x1="90952" y1="49215" x2="91429" y2="76091"/>
                        <a14:foregroundMark x1="94167" y1="82199" x2="90357" y2="86387"/>
                        <a14:foregroundMark x1="93810" y1="81675" x2="88810" y2="87260"/>
                        <a14:foregroundMark x1="88810" y1="87260" x2="83095" y2="89354"/>
                        <a14:foregroundMark x1="83095" y1="89354" x2="76905" y2="87609"/>
                        <a14:foregroundMark x1="76905" y1="87609" x2="74643" y2="83595"/>
                        <a14:foregroundMark x1="66310" y1="8551" x2="66310" y2="8551"/>
                        <a14:foregroundMark x1="25595" y1="83072" x2="25595" y2="83072"/>
                        <a14:foregroundMark x1="26310" y1="83072" x2="26310" y2="83072"/>
                        <a14:foregroundMark x1="26667" y1="87086" x2="26667" y2="87086"/>
                        <a14:foregroundMark x1="27381" y1="90576" x2="27381" y2="90576"/>
                        <a14:foregroundMark x1="44167" y1="78534" x2="44167" y2="78534"/>
                        <a14:foregroundMark x1="43452" y1="76440" x2="43452" y2="76440"/>
                        <a14:foregroundMark x1="52381" y1="72600" x2="52381" y2="72600"/>
                        <a14:foregroundMark x1="52738" y1="74695" x2="52738" y2="74695"/>
                        <a14:foregroundMark x1="51190" y1="81152" x2="51190" y2="81152"/>
                        <a14:foregroundMark x1="51786" y1="77836" x2="51786" y2="77836"/>
                        <a14:foregroundMark x1="69167" y1="83072" x2="69167" y2="83072"/>
                        <a14:foregroundMark x1="67738" y1="88656" x2="67738" y2="88656"/>
                        <a14:foregroundMark x1="67024" y1="92321" x2="67024" y2="92321"/>
                        <a14:foregroundMark x1="66071" y1="84817" x2="66071" y2="84817"/>
                        <a14:foregroundMark x1="71310" y1="84642" x2="71310" y2="84642"/>
                        <a14:foregroundMark x1="74048" y1="87784" x2="74048" y2="87784"/>
                        <a14:foregroundMark x1="50238" y1="73997" x2="50238" y2="73997"/>
                        <a14:foregroundMark x1="55595" y1="73997" x2="55595" y2="73997"/>
                        <a14:foregroundMark x1="58333" y1="76963" x2="58333" y2="76963"/>
                        <a14:foregroundMark x1="50595" y1="45724" x2="50595" y2="45724"/>
                        <a14:foregroundMark x1="53452" y1="51309" x2="53452" y2="51309"/>
                        <a14:foregroundMark x1="53452" y1="48517" x2="53452" y2="48517"/>
                        <a14:foregroundMark x1="56071" y1="49564" x2="52619" y2="46946"/>
                        <a14:foregroundMark x1="66667" y1="55846" x2="71071" y2="59860"/>
                        <a14:foregroundMark x1="42143" y1="65271" x2="42143" y2="65271"/>
                        <a14:foregroundMark x1="42143" y1="62827" x2="42143" y2="62827"/>
                        <a14:foregroundMark x1="42024" y1="56370" x2="42024" y2="56370"/>
                        <a14:foregroundMark x1="39286" y1="48517" x2="45119" y2="45899"/>
                        <a14:foregroundMark x1="45119" y1="45899" x2="45119" y2="45724"/>
                        <a14:foregroundMark x1="85714" y1="20244" x2="84524" y2="22688"/>
                        <a14:foregroundMark x1="67143" y1="19895" x2="69405" y2="23386"/>
                        <a14:foregroundMark x1="43452" y1="75742" x2="43452" y2="75742"/>
                        <a14:foregroundMark x1="44405" y1="71728" x2="44405" y2="71728"/>
                        <a14:foregroundMark x1="45952" y1="72949" x2="45952" y2="72949"/>
                      </a14:backgroundRemoval>
                    </a14:imgEffect>
                  </a14:imgLayer>
                </a14:imgProps>
              </a:ext>
              <a:ext uri="{28A0092B-C50C-407E-A947-70E740481C1C}">
                <a14:useLocalDpi xmlns:a14="http://schemas.microsoft.com/office/drawing/2010/main" val="0"/>
              </a:ext>
            </a:extLst>
          </a:blip>
          <a:srcRect/>
          <a:stretch>
            <a:fillRect/>
          </a:stretch>
        </p:blipFill>
        <p:spPr bwMode="auto">
          <a:xfrm>
            <a:off x="4923992" y="6551658"/>
            <a:ext cx="654118" cy="4462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Band clipart pop band, Band pop band Transparent FREE for download ...">
            <a:extLst>
              <a:ext uri="{FF2B5EF4-FFF2-40B4-BE49-F238E27FC236}">
                <a16:creationId xmlns:a16="http://schemas.microsoft.com/office/drawing/2014/main" id="{C49745A7-A68E-4FC7-BE6F-A5AE9081175F}"/>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229224" y="471638"/>
            <a:ext cx="662098" cy="48498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Drum clipart drum set, Drum drum set Transparent FREE for download ...">
            <a:extLst>
              <a:ext uri="{FF2B5EF4-FFF2-40B4-BE49-F238E27FC236}">
                <a16:creationId xmlns:a16="http://schemas.microsoft.com/office/drawing/2014/main" id="{4899D7C0-6663-457B-83EF-17158995D622}"/>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523587" y="7418656"/>
            <a:ext cx="601804" cy="40739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Kids Music Boy &amp; Girls Stock Illustrations, Images &amp; Vectors ...">
            <a:extLst>
              <a:ext uri="{FF2B5EF4-FFF2-40B4-BE49-F238E27FC236}">
                <a16:creationId xmlns:a16="http://schemas.microsoft.com/office/drawing/2014/main" id="{DE620B27-071E-4077-AA9E-2C04162DA980}"/>
              </a:ext>
            </a:extLst>
          </p:cNvPr>
          <p:cNvPicPr>
            <a:picLocks noChangeAspect="1" noChangeArrowheads="1"/>
          </p:cNvPicPr>
          <p:nvPr/>
        </p:nvPicPr>
        <p:blipFill rotWithShape="1">
          <a:blip r:embed="rId11" cstate="hqprint">
            <a:extLst>
              <a:ext uri="{BEBA8EAE-BF5A-486C-A8C5-ECC9F3942E4B}">
                <a14:imgProps xmlns:a14="http://schemas.microsoft.com/office/drawing/2010/main">
                  <a14:imgLayer r:embed="rId12">
                    <a14:imgEffect>
                      <a14:backgroundRemoval t="1786" b="90000" l="3195" r="92971">
                        <a14:foregroundMark x1="43770" y1="10000" x2="59744" y2="9643"/>
                        <a14:foregroundMark x1="59744" y1="9643" x2="59744" y2="13214"/>
                        <a14:foregroundMark x1="56550" y1="7500" x2="51757" y2="5357"/>
                        <a14:foregroundMark x1="51757" y1="1786" x2="51757" y2="1786"/>
                        <a14:foregroundMark x1="8626" y1="37857" x2="6390" y2="46786"/>
                        <a14:foregroundMark x1="5431" y1="60357" x2="3195" y2="73929"/>
                        <a14:foregroundMark x1="8307" y1="62857" x2="6390" y2="56429"/>
                        <a14:foregroundMark x1="10543" y1="85357" x2="10543" y2="85357"/>
                        <a14:foregroundMark x1="10543" y1="90000" x2="10543" y2="90000"/>
                        <a14:foregroundMark x1="27476" y1="90357" x2="27476" y2="90357"/>
                        <a14:foregroundMark x1="74441" y1="89643" x2="74441" y2="89643"/>
                        <a14:foregroundMark x1="89137" y1="88571" x2="89137" y2="88571"/>
                        <a14:foregroundMark x1="89457" y1="85357" x2="87859" y2="78929"/>
                        <a14:foregroundMark x1="92971" y1="68929" x2="92971" y2="68929"/>
                        <a14:foregroundMark x1="75080" y1="81071" x2="75080" y2="81071"/>
                        <a14:foregroundMark x1="75080" y1="81786" x2="75080" y2="81786"/>
                        <a14:foregroundMark x1="86262" y1="82500" x2="86262" y2="82500"/>
                        <a14:foregroundMark x1="30032" y1="34643" x2="28115" y2="26786"/>
                        <a14:foregroundMark x1="74760" y1="27500" x2="74760" y2="30714"/>
                        <a14:foregroundMark x1="51757" y1="19643" x2="51757" y2="19643"/>
                        <a14:foregroundMark x1="69649" y1="62857" x2="69649" y2="62857"/>
                        <a14:foregroundMark x1="71885" y1="61786" x2="71885" y2="61786"/>
                      </a14:backgroundRemoval>
                    </a14:imgEffect>
                  </a14:imgLayer>
                </a14:imgProps>
              </a:ext>
              <a:ext uri="{28A0092B-C50C-407E-A947-70E740481C1C}">
                <a14:useLocalDpi xmlns:a14="http://schemas.microsoft.com/office/drawing/2010/main" val="0"/>
              </a:ext>
            </a:extLst>
          </a:blip>
          <a:srcRect b="5624"/>
          <a:stretch/>
        </p:blipFill>
        <p:spPr bwMode="auto">
          <a:xfrm>
            <a:off x="4704923" y="1327172"/>
            <a:ext cx="519425" cy="43852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Violinist Clipart Violin Viola Clip Art , Png Download - Girl ...">
            <a:extLst>
              <a:ext uri="{FF2B5EF4-FFF2-40B4-BE49-F238E27FC236}">
                <a16:creationId xmlns:a16="http://schemas.microsoft.com/office/drawing/2014/main" id="{69DC7114-9765-470D-8DF6-7DE61537E49E}"/>
              </a:ext>
            </a:extLst>
          </p:cNvPr>
          <p:cNvPicPr>
            <a:picLocks noChangeAspect="1" noChangeArrowheads="1"/>
          </p:cNvPicPr>
          <p:nvPr/>
        </p:nvPicPr>
        <p:blipFill>
          <a:blip r:embed="rId13" cstate="hqprint">
            <a:extLst>
              <a:ext uri="{BEBA8EAE-BF5A-486C-A8C5-ECC9F3942E4B}">
                <a14:imgProps xmlns:a14="http://schemas.microsoft.com/office/drawing/2010/main">
                  <a14:imgLayer r:embed="rId14">
                    <a14:imgEffect>
                      <a14:backgroundRemoval t="8477" b="91680" l="9881" r="90000">
                        <a14:foregroundMark x1="9881" y1="76923" x2="9881" y2="76923"/>
                        <a14:foregroundMark x1="36310" y1="91680" x2="36310" y2="91680"/>
                        <a14:foregroundMark x1="39881" y1="8477" x2="39881" y2="8477"/>
                        <a14:foregroundMark x1="72262" y1="14914" x2="72262" y2="14914"/>
                        <a14:foregroundMark x1="27500" y1="86813" x2="27500" y2="86813"/>
                      </a14:backgroundRemoval>
                    </a14:imgEffect>
                  </a14:imgLayer>
                </a14:imgProps>
              </a:ext>
              <a:ext uri="{28A0092B-C50C-407E-A947-70E740481C1C}">
                <a14:useLocalDpi xmlns:a14="http://schemas.microsoft.com/office/drawing/2010/main" val="0"/>
              </a:ext>
            </a:extLst>
          </a:blip>
          <a:srcRect/>
          <a:stretch>
            <a:fillRect/>
          </a:stretch>
        </p:blipFill>
        <p:spPr bwMode="auto">
          <a:xfrm>
            <a:off x="4988494" y="5556579"/>
            <a:ext cx="720838" cy="5466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Free Singer Cliparts, Download Free Clip Art, Free Clip Art on ...">
            <a:extLst>
              <a:ext uri="{FF2B5EF4-FFF2-40B4-BE49-F238E27FC236}">
                <a16:creationId xmlns:a16="http://schemas.microsoft.com/office/drawing/2014/main" id="{41B6B49D-92EA-477C-9D2A-1035092903DE}"/>
              </a:ext>
            </a:extLst>
          </p:cNvPr>
          <p:cNvPicPr>
            <a:picLocks noChangeAspect="1" noChangeArrowheads="1"/>
          </p:cNvPicPr>
          <p:nvPr/>
        </p:nvPicPr>
        <p:blipFill>
          <a:blip r:embed="rId15" cstate="hqprint">
            <a:extLst>
              <a:ext uri="{BEBA8EAE-BF5A-486C-A8C5-ECC9F3942E4B}">
                <a14:imgProps xmlns:a14="http://schemas.microsoft.com/office/drawing/2010/main">
                  <a14:imgLayer r:embed="rId16">
                    <a14:imgEffect>
                      <a14:backgroundRemoval t="5738" b="94057" l="9961" r="89844">
                        <a14:foregroundMark x1="56055" y1="9016" x2="56055" y2="9016"/>
                        <a14:foregroundMark x1="56250" y1="5738" x2="56250" y2="5738"/>
                        <a14:foregroundMark x1="52734" y1="39959" x2="54102" y2="27459"/>
                        <a14:foregroundMark x1="73242" y1="40984" x2="76367" y2="46311"/>
                        <a14:foregroundMark x1="78711" y1="42418" x2="69336" y2="46721"/>
                        <a14:foregroundMark x1="69336" y1="46721" x2="69336" y2="46721"/>
                        <a14:foregroundMark x1="41211" y1="61885" x2="47656" y2="70287"/>
                        <a14:foregroundMark x1="47656" y1="70287" x2="43750" y2="71721"/>
                        <a14:foregroundMark x1="47852" y1="66189" x2="49805" y2="58402"/>
                        <a14:foregroundMark x1="44336" y1="82787" x2="43164" y2="93443"/>
                        <a14:foregroundMark x1="43164" y1="93443" x2="37109" y2="93238"/>
                        <a14:foregroundMark x1="56641" y1="94057" x2="56641" y2="94057"/>
                      </a14:backgroundRemoval>
                    </a14:imgEffect>
                  </a14:imgLayer>
                </a14:imgProps>
              </a:ext>
              <a:ext uri="{28A0092B-C50C-407E-A947-70E740481C1C}">
                <a14:useLocalDpi xmlns:a14="http://schemas.microsoft.com/office/drawing/2010/main" val="0"/>
              </a:ext>
            </a:extLst>
          </a:blip>
          <a:srcRect/>
          <a:stretch>
            <a:fillRect/>
          </a:stretch>
        </p:blipFill>
        <p:spPr bwMode="auto">
          <a:xfrm>
            <a:off x="5358165" y="815740"/>
            <a:ext cx="664768" cy="63360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6" descr="Roundup: 6 Top DAWs For DJ/Producers - Digital DJ Tips">
            <a:extLst>
              <a:ext uri="{FF2B5EF4-FFF2-40B4-BE49-F238E27FC236}">
                <a16:creationId xmlns:a16="http://schemas.microsoft.com/office/drawing/2014/main" id="{9E39CADA-1194-463D-8154-411C0679D9F2}"/>
              </a:ext>
            </a:extLst>
          </p:cNvPr>
          <p:cNvPicPr>
            <a:picLocks noChangeAspect="1" noChangeArrowheads="1"/>
          </p:cNvPicPr>
          <p:nvPr/>
        </p:nvPicPr>
        <p:blipFill>
          <a:blip r:embed="rId17" cstate="hqprint">
            <a:clrChange>
              <a:clrFrom>
                <a:srgbClr val="A0CCE7"/>
              </a:clrFrom>
              <a:clrTo>
                <a:srgbClr val="A0CCE7">
                  <a:alpha val="0"/>
                </a:srgbClr>
              </a:clrTo>
            </a:clrChange>
            <a:extLst>
              <a:ext uri="{28A0092B-C50C-407E-A947-70E740481C1C}">
                <a14:useLocalDpi xmlns:a14="http://schemas.microsoft.com/office/drawing/2010/main" val="0"/>
              </a:ext>
            </a:extLst>
          </a:blip>
          <a:srcRect/>
          <a:stretch>
            <a:fillRect/>
          </a:stretch>
        </p:blipFill>
        <p:spPr bwMode="auto">
          <a:xfrm>
            <a:off x="2427979" y="2817179"/>
            <a:ext cx="1251290" cy="66723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8" descr="Headphone Illustrations, Royalty-Free Vector Graphics &amp; Clip Art ...">
            <a:extLst>
              <a:ext uri="{FF2B5EF4-FFF2-40B4-BE49-F238E27FC236}">
                <a16:creationId xmlns:a16="http://schemas.microsoft.com/office/drawing/2014/main" id="{AA2E760D-A915-4C12-B122-0B0DB99BAAC6}"/>
              </a:ext>
            </a:extLst>
          </p:cNvPr>
          <p:cNvPicPr>
            <a:picLocks noChangeAspect="1" noChangeArrowheads="1"/>
          </p:cNvPicPr>
          <p:nvPr/>
        </p:nvPicPr>
        <p:blipFill>
          <a:blip r:embed="rId18"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6320" y="2988869"/>
            <a:ext cx="587883" cy="58788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2" descr="Sheet Music Clipart Images">
            <a:extLst>
              <a:ext uri="{FF2B5EF4-FFF2-40B4-BE49-F238E27FC236}">
                <a16:creationId xmlns:a16="http://schemas.microsoft.com/office/drawing/2014/main" id="{A9D8D2FB-7C72-41BC-9A52-6C92A43E932F}"/>
              </a:ext>
            </a:extLst>
          </p:cNvPr>
          <p:cNvPicPr>
            <a:picLocks noChangeAspect="1" noChangeArrowheads="1"/>
          </p:cNvPicPr>
          <p:nvPr/>
        </p:nvPicPr>
        <p:blipFill rotWithShape="1">
          <a:blip r:embed="rId19" cstate="hqprint">
            <a:extLst>
              <a:ext uri="{BEBA8EAE-BF5A-486C-A8C5-ECC9F3942E4B}">
                <a14:imgProps xmlns:a14="http://schemas.microsoft.com/office/drawing/2010/main">
                  <a14:imgLayer r:embed="rId20">
                    <a14:imgEffect>
                      <a14:backgroundRemoval t="5468" b="90576" l="5615" r="97231">
                        <a14:foregroundMark x1="55538" y1="14388" x2="49769" y2="6619"/>
                        <a14:foregroundMark x1="49769" y1="6619" x2="10000" y2="5468"/>
                        <a14:foregroundMark x1="7385" y1="40216" x2="6769" y2="52014"/>
                        <a14:foregroundMark x1="5923" y1="64604" x2="5923" y2="64604"/>
                        <a14:foregroundMark x1="45538" y1="44964" x2="72308" y2="51871"/>
                        <a14:foregroundMark x1="63154" y1="41942" x2="51462" y2="62878"/>
                        <a14:foregroundMark x1="70462" y1="87194" x2="70462" y2="87194"/>
                        <a14:foregroundMark x1="92692" y1="34460" x2="92692" y2="34460"/>
                        <a14:foregroundMark x1="97231" y1="31583" x2="97231" y2="31583"/>
                        <a14:foregroundMark x1="70462" y1="90576" x2="70462" y2="90576"/>
                      </a14:backgroundRemoval>
                    </a14:imgEffect>
                  </a14:imgLayer>
                </a14:imgProps>
              </a:ext>
              <a:ext uri="{28A0092B-C50C-407E-A947-70E740481C1C}">
                <a14:useLocalDpi xmlns:a14="http://schemas.microsoft.com/office/drawing/2010/main" val="0"/>
              </a:ext>
            </a:extLst>
          </a:blip>
          <a:srcRect b="7294"/>
          <a:stretch/>
        </p:blipFill>
        <p:spPr bwMode="auto">
          <a:xfrm>
            <a:off x="1708807" y="3516021"/>
            <a:ext cx="689332" cy="68330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8" descr="Exam PNG Pic | PNG All">
            <a:extLst>
              <a:ext uri="{FF2B5EF4-FFF2-40B4-BE49-F238E27FC236}">
                <a16:creationId xmlns:a16="http://schemas.microsoft.com/office/drawing/2014/main" id="{16AF893E-FBD8-487A-83A1-6C6CB22B4CA6}"/>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3898037" y="1696073"/>
            <a:ext cx="571786" cy="57178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0" descr="Headphones Computer Icons , Earphone PNG clipart | free cliparts ...">
            <a:extLst>
              <a:ext uri="{FF2B5EF4-FFF2-40B4-BE49-F238E27FC236}">
                <a16:creationId xmlns:a16="http://schemas.microsoft.com/office/drawing/2014/main" id="{54057A9E-85B9-44D7-9E07-569A795C416F}"/>
              </a:ext>
            </a:extLst>
          </p:cNvPr>
          <p:cNvPicPr>
            <a:picLocks noChangeAspect="1" noChangeArrowheads="1"/>
          </p:cNvPicPr>
          <p:nvPr/>
        </p:nvPicPr>
        <p:blipFill>
          <a:blip r:embed="rId22" cstate="hqprint">
            <a:extLst>
              <a:ext uri="{BEBA8EAE-BF5A-486C-A8C5-ECC9F3942E4B}">
                <a14:imgProps xmlns:a14="http://schemas.microsoft.com/office/drawing/2010/main">
                  <a14:imgLayer r:embed="rId23">
                    <a14:imgEffect>
                      <a14:backgroundRemoval t="1503" b="98831" l="9753" r="89973">
                        <a14:foregroundMark x1="34066" y1="9516" x2="38736" y2="5175"/>
                        <a14:foregroundMark x1="50137" y1="1836" x2="50137" y2="1836"/>
                        <a14:foregroundMark x1="32555" y1="47579" x2="34890" y2="50584"/>
                        <a14:foregroundMark x1="34615" y1="49750" x2="40385" y2="55259"/>
                        <a14:foregroundMark x1="40385" y1="55259" x2="46154" y2="71285"/>
                        <a14:foregroundMark x1="46154" y1="71285" x2="47253" y2="89649"/>
                        <a14:foregroundMark x1="46429" y1="94658" x2="46429" y2="94658"/>
                        <a14:foregroundMark x1="36126" y1="98831" x2="36126" y2="98831"/>
                        <a14:foregroundMark x1="14560" y1="59933" x2="14560" y2="59933"/>
                        <a14:foregroundMark x1="14698" y1="57262" x2="14698" y2="57262"/>
                        <a14:foregroundMark x1="16484" y1="64775" x2="14148" y2="57596"/>
                        <a14:foregroundMark x1="75000" y1="43573" x2="80082" y2="43072"/>
                        <a14:foregroundMark x1="83929" y1="37896" x2="83929" y2="37896"/>
                        <a14:foregroundMark x1="84478" y1="39399" x2="84478" y2="39399"/>
                        <a14:foregroundMark x1="82143" y1="35559" x2="86401" y2="41569"/>
                        <a14:foregroundMark x1="86676" y1="41736" x2="87637" y2="43239"/>
                        <a14:foregroundMark x1="87225" y1="44908" x2="87225" y2="46745"/>
                      </a14:backgroundRemoval>
                    </a14:imgEffect>
                  </a14:imgLayer>
                </a14:imgProps>
              </a:ext>
              <a:ext uri="{28A0092B-C50C-407E-A947-70E740481C1C}">
                <a14:useLocalDpi xmlns:a14="http://schemas.microsoft.com/office/drawing/2010/main" val="0"/>
              </a:ext>
            </a:extLst>
          </a:blip>
          <a:srcRect/>
          <a:stretch>
            <a:fillRect/>
          </a:stretch>
        </p:blipFill>
        <p:spPr bwMode="auto">
          <a:xfrm>
            <a:off x="3460499" y="1798028"/>
            <a:ext cx="471032" cy="38756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Jazz Trio Play Saxophone - Jazz Band Clipart , Transparent Cartoon ...">
            <a:extLst>
              <a:ext uri="{FF2B5EF4-FFF2-40B4-BE49-F238E27FC236}">
                <a16:creationId xmlns:a16="http://schemas.microsoft.com/office/drawing/2014/main" id="{C6FBFF8D-9E58-4AB3-AD77-026477395B8B}"/>
              </a:ext>
            </a:extLst>
          </p:cNvPr>
          <p:cNvPicPr>
            <a:picLocks noChangeAspect="1" noChangeArrowheads="1"/>
          </p:cNvPicPr>
          <p:nvPr/>
        </p:nvPicPr>
        <p:blipFill>
          <a:blip r:embed="rId24"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832143" y="2389970"/>
            <a:ext cx="810541" cy="54799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Clipart Music Book">
            <a:extLst>
              <a:ext uri="{FF2B5EF4-FFF2-40B4-BE49-F238E27FC236}">
                <a16:creationId xmlns:a16="http://schemas.microsoft.com/office/drawing/2014/main" id="{660D8841-BC72-4B80-8634-ED38866735BA}"/>
              </a:ext>
            </a:extLst>
          </p:cNvPr>
          <p:cNvPicPr>
            <a:picLocks noChangeAspect="1" noChangeArrowheads="1"/>
          </p:cNvPicPr>
          <p:nvPr/>
        </p:nvPicPr>
        <p:blipFill rotWithShape="1">
          <a:blip r:embed="rId25" cstate="hqprint">
            <a:extLst>
              <a:ext uri="{BEBA8EAE-BF5A-486C-A8C5-ECC9F3942E4B}">
                <a14:imgProps xmlns:a14="http://schemas.microsoft.com/office/drawing/2010/main">
                  <a14:imgLayer r:embed="rId26">
                    <a14:imgEffect>
                      <a14:backgroundRemoval t="26364" b="96970" l="3182" r="97273">
                        <a14:foregroundMark x1="7273" y1="34848" x2="7576" y2="43030"/>
                        <a14:foregroundMark x1="7576" y1="43030" x2="5000" y2="50909"/>
                        <a14:foregroundMark x1="5000" y1="50909" x2="4545" y2="59394"/>
                        <a14:foregroundMark x1="4545" y1="59394" x2="11515" y2="90152"/>
                        <a14:foregroundMark x1="11515" y1="90152" x2="18485" y2="94545"/>
                        <a14:foregroundMark x1="18485" y1="94545" x2="27121" y2="89545"/>
                        <a14:foregroundMark x1="27121" y1="89545" x2="36364" y2="87121"/>
                        <a14:foregroundMark x1="36364" y1="87121" x2="44242" y2="88485"/>
                        <a14:foregroundMark x1="44242" y1="88485" x2="48636" y2="95000"/>
                        <a14:foregroundMark x1="48636" y1="95000" x2="56061" y2="91515"/>
                        <a14:foregroundMark x1="56061" y1="91515" x2="60303" y2="83333"/>
                        <a14:foregroundMark x1="60303" y1="83333" x2="73030" y2="82273"/>
                        <a14:foregroundMark x1="73030" y1="82273" x2="91061" y2="89091"/>
                        <a14:foregroundMark x1="91061" y1="89091" x2="93182" y2="44242"/>
                        <a14:foregroundMark x1="93182" y1="44242" x2="86061" y2="40455"/>
                        <a14:foregroundMark x1="86061" y1="40455" x2="74545" y2="30455"/>
                        <a14:foregroundMark x1="74545" y1="30455" x2="57879" y2="32121"/>
                        <a14:foregroundMark x1="57879" y1="32121" x2="52576" y2="37576"/>
                        <a14:foregroundMark x1="52576" y1="37576" x2="44848" y2="37273"/>
                        <a14:foregroundMark x1="44848" y1="37273" x2="40000" y2="30303"/>
                        <a14:foregroundMark x1="40000" y1="30303" x2="30606" y2="28485"/>
                        <a14:foregroundMark x1="30606" y1="28485" x2="17424" y2="37424"/>
                        <a14:foregroundMark x1="17424" y1="37424" x2="10152" y2="35303"/>
                        <a14:foregroundMark x1="10152" y1="35303" x2="8636" y2="35303"/>
                        <a14:foregroundMark x1="34091" y1="26515" x2="34091" y2="26515"/>
                        <a14:foregroundMark x1="91970" y1="42424" x2="97424" y2="82121"/>
                        <a14:foregroundMark x1="97424" y1="82121" x2="96970" y2="84545"/>
                        <a14:foregroundMark x1="83182" y1="80606" x2="74545" y2="71818"/>
                        <a14:foregroundMark x1="74545" y1="71818" x2="63636" y2="69545"/>
                        <a14:foregroundMark x1="63636" y1="69545" x2="55303" y2="72424"/>
                        <a14:foregroundMark x1="55303" y1="72424" x2="61667" y2="63333"/>
                        <a14:foregroundMark x1="61667" y1="63333" x2="68485" y2="58939"/>
                        <a14:foregroundMark x1="68485" y1="58939" x2="77727" y2="46364"/>
                        <a14:foregroundMark x1="77727" y1="46364" x2="83636" y2="52424"/>
                        <a14:foregroundMark x1="83636" y1="52424" x2="83030" y2="65152"/>
                        <a14:foregroundMark x1="38030" y1="76212" x2="19545" y2="78939"/>
                        <a14:foregroundMark x1="19545" y1="78939" x2="20909" y2="68788"/>
                        <a14:foregroundMark x1="20909" y1="68788" x2="24545" y2="61212"/>
                        <a14:foregroundMark x1="24545" y1="61212" x2="32121" y2="58939"/>
                        <a14:foregroundMark x1="32121" y1="58939" x2="40303" y2="59848"/>
                        <a14:foregroundMark x1="40303" y1="59848" x2="44697" y2="69091"/>
                        <a14:foregroundMark x1="44697" y1="69091" x2="52121" y2="64091"/>
                        <a14:foregroundMark x1="52121" y1="64091" x2="48030" y2="60758"/>
                        <a14:foregroundMark x1="86364" y1="92576" x2="82121" y2="90909"/>
                        <a14:foregroundMark x1="54091" y1="95909" x2="51515" y2="96970"/>
                        <a14:foregroundMark x1="5909" y1="75455" x2="5303" y2="61515"/>
                        <a14:foregroundMark x1="5758" y1="56212" x2="5909" y2="55455"/>
                        <a14:foregroundMark x1="5909" y1="54545" x2="3182" y2="49394"/>
                      </a14:backgroundRemoval>
                    </a14:imgEffect>
                  </a14:imgLayer>
                </a14:imgProps>
              </a:ext>
              <a:ext uri="{28A0092B-C50C-407E-A947-70E740481C1C}">
                <a14:useLocalDpi xmlns:a14="http://schemas.microsoft.com/office/drawing/2010/main" val="0"/>
              </a:ext>
            </a:extLst>
          </a:blip>
          <a:srcRect t="22374"/>
          <a:stretch/>
        </p:blipFill>
        <p:spPr bwMode="auto">
          <a:xfrm>
            <a:off x="2245417" y="578256"/>
            <a:ext cx="493171" cy="382827"/>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a:extLst>
              <a:ext uri="{FF2B5EF4-FFF2-40B4-BE49-F238E27FC236}">
                <a16:creationId xmlns:a16="http://schemas.microsoft.com/office/drawing/2014/main" id="{F46362CD-C66A-47D7-9B25-478CAF7D8AEE}"/>
              </a:ext>
            </a:extLst>
          </p:cNvPr>
          <p:cNvSpPr/>
          <p:nvPr/>
        </p:nvSpPr>
        <p:spPr>
          <a:xfrm>
            <a:off x="5168782" y="8596318"/>
            <a:ext cx="1270417" cy="309453"/>
          </a:xfrm>
          <a:prstGeom prst="rect">
            <a:avLst/>
          </a:prstGeom>
          <a:solidFill>
            <a:srgbClr val="FF00FF"/>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9" b="1" dirty="0">
                <a:solidFill>
                  <a:schemeClr val="bg1"/>
                </a:solidFill>
              </a:rPr>
              <a:t>Start of the Year</a:t>
            </a:r>
            <a:endParaRPr lang="en-GB" sz="829" dirty="0">
              <a:solidFill>
                <a:schemeClr val="bg1"/>
              </a:solidFill>
            </a:endParaRPr>
          </a:p>
        </p:txBody>
      </p:sp>
      <p:pic>
        <p:nvPicPr>
          <p:cNvPr id="135" name="Picture 12" descr="Musical Notes Clipart transparent PNG - StickPNG">
            <a:extLst>
              <a:ext uri="{FF2B5EF4-FFF2-40B4-BE49-F238E27FC236}">
                <a16:creationId xmlns:a16="http://schemas.microsoft.com/office/drawing/2014/main" id="{731AECBC-6410-4609-8C52-58824A6249F7}"/>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1046678" y="6804936"/>
            <a:ext cx="249108" cy="2491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2" descr="Musical Notes Clipart transparent PNG - StickPNG">
            <a:extLst>
              <a:ext uri="{FF2B5EF4-FFF2-40B4-BE49-F238E27FC236}">
                <a16:creationId xmlns:a16="http://schemas.microsoft.com/office/drawing/2014/main" id="{D1EA9BE1-3B4D-4F07-A44D-3ECCBE40FE98}"/>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rot="19343070">
            <a:off x="3394115" y="2370755"/>
            <a:ext cx="275199" cy="27519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6" descr="Music Notes Black And White Black Music Notes Clipart - Music Note ...">
            <a:extLst>
              <a:ext uri="{FF2B5EF4-FFF2-40B4-BE49-F238E27FC236}">
                <a16:creationId xmlns:a16="http://schemas.microsoft.com/office/drawing/2014/main" id="{77880B2D-DAF9-4231-99AA-E3594CCCE235}"/>
              </a:ext>
            </a:extLst>
          </p:cNvPr>
          <p:cNvPicPr>
            <a:picLocks noChangeAspect="1" noChangeArrowheads="1"/>
          </p:cNvPicPr>
          <p:nvPr/>
        </p:nvPicPr>
        <p:blipFill>
          <a:blip r:embed="rId28" cstate="hqprint">
            <a:extLst>
              <a:ext uri="{BEBA8EAE-BF5A-486C-A8C5-ECC9F3942E4B}">
                <a14:imgProps xmlns:a14="http://schemas.microsoft.com/office/drawing/2010/main">
                  <a14:imgLayer r:embed="rId29">
                    <a14:imgEffect>
                      <a14:backgroundRemoval t="10000" b="90000" l="10000" r="90000">
                        <a14:foregroundMark x1="31333" y1="35714" x2="31333" y2="35714"/>
                        <a14:foregroundMark x1="49667" y1="25595" x2="49667" y2="25595"/>
                        <a14:foregroundMark x1="67667" y1="29762" x2="67667" y2="29762"/>
                        <a14:foregroundMark x1="27667" y1="77976" x2="43667" y2="87500"/>
                        <a14:foregroundMark x1="43667" y1="87500" x2="61333" y2="86905"/>
                        <a14:foregroundMark x1="61333" y1="86905" x2="71333" y2="86905"/>
                      </a14:backgroundRemoval>
                    </a14:imgEffect>
                  </a14:imgLayer>
                </a14:imgProps>
              </a:ext>
              <a:ext uri="{28A0092B-C50C-407E-A947-70E740481C1C}">
                <a14:useLocalDpi xmlns:a14="http://schemas.microsoft.com/office/drawing/2010/main" val="0"/>
              </a:ext>
            </a:extLst>
          </a:blip>
          <a:srcRect/>
          <a:stretch>
            <a:fillRect/>
          </a:stretch>
        </p:blipFill>
        <p:spPr bwMode="auto">
          <a:xfrm>
            <a:off x="148142" y="3388246"/>
            <a:ext cx="682297" cy="3820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0" descr="Reggae Clipart Caribbean Music - Jamaica , Transparent Cartoon ...">
            <a:extLst>
              <a:ext uri="{FF2B5EF4-FFF2-40B4-BE49-F238E27FC236}">
                <a16:creationId xmlns:a16="http://schemas.microsoft.com/office/drawing/2014/main" id="{AA2CAB06-66B9-417E-8883-D68C9F29C232}"/>
              </a:ext>
            </a:extLst>
          </p:cNvPr>
          <p:cNvPicPr>
            <a:picLocks noChangeAspect="1" noChangeArrowheads="1"/>
          </p:cNvPicPr>
          <p:nvPr/>
        </p:nvPicPr>
        <p:blipFill>
          <a:blip r:embed="rId30" cstate="hq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811899" y="6822011"/>
            <a:ext cx="394694" cy="39469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2" descr="Clipart music note black pictures on Cliparts Pub 2020! 🔝">
            <a:extLst>
              <a:ext uri="{FF2B5EF4-FFF2-40B4-BE49-F238E27FC236}">
                <a16:creationId xmlns:a16="http://schemas.microsoft.com/office/drawing/2014/main" id="{DCC9ACC2-2639-48AB-9257-53D92D953C2E}"/>
              </a:ext>
            </a:extLst>
          </p:cNvPr>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a:off x="2538781" y="6269019"/>
            <a:ext cx="325122" cy="32512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6" descr="Free Music Note Clipart">
            <a:extLst>
              <a:ext uri="{FF2B5EF4-FFF2-40B4-BE49-F238E27FC236}">
                <a16:creationId xmlns:a16="http://schemas.microsoft.com/office/drawing/2014/main" id="{B3F97CA8-94DD-46E1-9696-6BB6F0C83FEB}"/>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100780" y="3976629"/>
            <a:ext cx="1387763" cy="42000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descr="Image Result For Free Clip Art Musical Borders Transparent ...">
            <a:extLst>
              <a:ext uri="{FF2B5EF4-FFF2-40B4-BE49-F238E27FC236}">
                <a16:creationId xmlns:a16="http://schemas.microsoft.com/office/drawing/2014/main" id="{2824FD3E-B5E1-4B8C-9C3D-005F131FEB0C}"/>
              </a:ext>
            </a:extLst>
          </p:cNvPr>
          <p:cNvPicPr>
            <a:picLocks noChangeAspect="1" noChangeArrowheads="1"/>
          </p:cNvPicPr>
          <p:nvPr/>
        </p:nvPicPr>
        <p:blipFill>
          <a:blip r:embed="rId33"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769056" y="7395203"/>
            <a:ext cx="549173" cy="31338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34" descr="Music notes clip art at clker vector clip art - Clipartix">
            <a:extLst>
              <a:ext uri="{FF2B5EF4-FFF2-40B4-BE49-F238E27FC236}">
                <a16:creationId xmlns:a16="http://schemas.microsoft.com/office/drawing/2014/main" id="{6D09A53D-5E5E-4D9F-A282-D16CAD597EA4}"/>
              </a:ext>
            </a:extLst>
          </p:cNvPr>
          <p:cNvPicPr>
            <a:picLocks noChangeAspect="1" noChangeArrowheads="1"/>
          </p:cNvPicPr>
          <p:nvPr/>
        </p:nvPicPr>
        <p:blipFill>
          <a:blip r:embed="rId3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8947" y="3426050"/>
            <a:ext cx="267594" cy="26404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2" descr="Musical Notes Clipart transparent PNG - StickPNG">
            <a:extLst>
              <a:ext uri="{FF2B5EF4-FFF2-40B4-BE49-F238E27FC236}">
                <a16:creationId xmlns:a16="http://schemas.microsoft.com/office/drawing/2014/main" id="{11228333-3785-4A04-94F9-4710F7FFC423}"/>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2972994" y="3701568"/>
            <a:ext cx="192995" cy="19299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4" descr="Music note free clipart musical notes – Gclipart.com">
            <a:extLst>
              <a:ext uri="{FF2B5EF4-FFF2-40B4-BE49-F238E27FC236}">
                <a16:creationId xmlns:a16="http://schemas.microsoft.com/office/drawing/2014/main" id="{AB4AE35D-502A-430E-A888-C94C0360F135}"/>
              </a:ext>
            </a:extLst>
          </p:cNvPr>
          <p:cNvPicPr>
            <a:picLocks noChangeAspect="1" noChangeArrowheads="1"/>
          </p:cNvPicPr>
          <p:nvPr/>
        </p:nvPicPr>
        <p:blipFill>
          <a:blip r:embed="rId35" cstate="hqprint">
            <a:extLst>
              <a:ext uri="{28A0092B-C50C-407E-A947-70E740481C1C}">
                <a14:useLocalDpi xmlns:a14="http://schemas.microsoft.com/office/drawing/2010/main" val="0"/>
              </a:ext>
            </a:extLst>
          </a:blip>
          <a:srcRect/>
          <a:stretch>
            <a:fillRect/>
          </a:stretch>
        </p:blipFill>
        <p:spPr bwMode="auto">
          <a:xfrm rot="640719">
            <a:off x="3333470" y="1478012"/>
            <a:ext cx="82543" cy="22867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Saxophone Playing Clipart">
            <a:extLst>
              <a:ext uri="{FF2B5EF4-FFF2-40B4-BE49-F238E27FC236}">
                <a16:creationId xmlns:a16="http://schemas.microsoft.com/office/drawing/2014/main" id="{B60AE47D-BC00-4DCF-8B80-B396668F59B5}"/>
              </a:ext>
            </a:extLst>
          </p:cNvPr>
          <p:cNvPicPr>
            <a:picLocks noChangeAspect="1" noChangeArrowheads="1"/>
          </p:cNvPicPr>
          <p:nvPr/>
        </p:nvPicPr>
        <p:blipFill>
          <a:blip r:embed="rId36" cstate="hqprint">
            <a:extLst>
              <a:ext uri="{BEBA8EAE-BF5A-486C-A8C5-ECC9F3942E4B}">
                <a14:imgProps xmlns:a14="http://schemas.microsoft.com/office/drawing/2010/main">
                  <a14:imgLayer r:embed="rId37">
                    <a14:imgEffect>
                      <a14:backgroundRemoval t="1771" b="96296" l="1799" r="94245">
                        <a14:foregroundMark x1="3597" y1="6119" x2="3597" y2="6119"/>
                        <a14:foregroundMark x1="2158" y1="2254" x2="2158" y2="2254"/>
                        <a14:foregroundMark x1="19424" y1="15942" x2="19424" y2="15942"/>
                        <a14:foregroundMark x1="28058" y1="13366" x2="28058" y2="13366"/>
                        <a14:foregroundMark x1="20504" y1="22544" x2="20504" y2="22544"/>
                        <a14:foregroundMark x1="7914" y1="32367" x2="7914" y2="32367"/>
                        <a14:foregroundMark x1="24101" y1="34783" x2="24101" y2="34783"/>
                        <a14:foregroundMark x1="17626" y1="41385" x2="17626" y2="41385"/>
                        <a14:foregroundMark x1="26978" y1="51369" x2="26978" y2="51369"/>
                        <a14:foregroundMark x1="51799" y1="53301" x2="67266" y2="48631"/>
                        <a14:foregroundMark x1="67266" y1="48631" x2="71223" y2="41224"/>
                        <a14:foregroundMark x1="68345" y1="50242" x2="62950" y2="66345"/>
                        <a14:foregroundMark x1="62950" y1="66345" x2="62950" y2="66828"/>
                        <a14:foregroundMark x1="65468" y1="88889" x2="58273" y2="95169"/>
                        <a14:foregroundMark x1="84173" y1="96457" x2="91367" y2="90338"/>
                        <a14:foregroundMark x1="94245" y1="22544" x2="94245" y2="22544"/>
                        <a14:foregroundMark x1="70504" y1="45894" x2="74820" y2="57810"/>
                        <a14:foregroundMark x1="76619" y1="55878" x2="76619" y2="55878"/>
                        <a14:foregroundMark x1="25899" y1="50725" x2="25899" y2="50725"/>
                        <a14:foregroundMark x1="13309" y1="42995" x2="13309" y2="42995"/>
                        <a14:foregroundMark x1="75180" y1="52174" x2="75180" y2="52174"/>
                        <a14:foregroundMark x1="14748" y1="37359" x2="14748" y2="37359"/>
                        <a14:foregroundMark x1="25180" y1="46699" x2="25180" y2="46699"/>
                        <a14:foregroundMark x1="25180" y1="33011" x2="25180" y2="33011"/>
                        <a14:foregroundMark x1="24460" y1="30274" x2="24460" y2="30274"/>
                        <a14:foregroundMark x1="7194" y1="29630" x2="7194" y2="29630"/>
                        <a14:foregroundMark x1="7194" y1="28341" x2="7194" y2="28341"/>
                        <a14:foregroundMark x1="14388" y1="24316" x2="14388" y2="24316"/>
                        <a14:foregroundMark x1="16547" y1="19485" x2="16547" y2="19485"/>
                      </a14:backgroundRemoval>
                    </a14:imgEffect>
                  </a14:imgLayer>
                </a14:imgProps>
              </a:ext>
              <a:ext uri="{28A0092B-C50C-407E-A947-70E740481C1C}">
                <a14:useLocalDpi xmlns:a14="http://schemas.microsoft.com/office/drawing/2010/main" val="0"/>
              </a:ext>
            </a:extLst>
          </a:blip>
          <a:srcRect/>
          <a:stretch>
            <a:fillRect/>
          </a:stretch>
        </p:blipFill>
        <p:spPr bwMode="auto">
          <a:xfrm>
            <a:off x="4351692" y="2450556"/>
            <a:ext cx="236262" cy="52776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4">
            <a:extLst>
              <a:ext uri="{FF2B5EF4-FFF2-40B4-BE49-F238E27FC236}">
                <a16:creationId xmlns:a16="http://schemas.microsoft.com/office/drawing/2014/main" id="{05C39B1D-57E4-254E-8EF2-30ECB55D41BF}"/>
              </a:ext>
            </a:extLst>
          </p:cNvPr>
          <p:cNvPicPr>
            <a:picLocks noChangeAspect="1"/>
          </p:cNvPicPr>
          <p:nvPr/>
        </p:nvPicPr>
        <p:blipFill>
          <a:blip r:embed="rId38"/>
          <a:stretch>
            <a:fillRect/>
          </a:stretch>
        </p:blipFill>
        <p:spPr>
          <a:xfrm rot="1001276">
            <a:off x="4110551" y="5398531"/>
            <a:ext cx="398418" cy="398418"/>
          </a:xfrm>
          <a:prstGeom prst="rect">
            <a:avLst/>
          </a:prstGeom>
        </p:spPr>
      </p:pic>
      <p:pic>
        <p:nvPicPr>
          <p:cNvPr id="167" name="Picture 166">
            <a:extLst>
              <a:ext uri="{FF2B5EF4-FFF2-40B4-BE49-F238E27FC236}">
                <a16:creationId xmlns:a16="http://schemas.microsoft.com/office/drawing/2014/main" id="{8997014C-9650-E843-BBAE-515F372D106A}"/>
              </a:ext>
            </a:extLst>
          </p:cNvPr>
          <p:cNvPicPr>
            <a:picLocks noChangeAspect="1"/>
          </p:cNvPicPr>
          <p:nvPr/>
        </p:nvPicPr>
        <p:blipFill>
          <a:blip r:embed="rId39"/>
          <a:stretch>
            <a:fillRect/>
          </a:stretch>
        </p:blipFill>
        <p:spPr>
          <a:xfrm>
            <a:off x="1077816" y="8317930"/>
            <a:ext cx="475182" cy="475182"/>
          </a:xfrm>
          <a:prstGeom prst="rect">
            <a:avLst/>
          </a:prstGeom>
        </p:spPr>
      </p:pic>
      <p:pic>
        <p:nvPicPr>
          <p:cNvPr id="169" name="Picture 168">
            <a:extLst>
              <a:ext uri="{FF2B5EF4-FFF2-40B4-BE49-F238E27FC236}">
                <a16:creationId xmlns:a16="http://schemas.microsoft.com/office/drawing/2014/main" id="{E652555D-3471-6440-87B6-7443C432E491}"/>
              </a:ext>
            </a:extLst>
          </p:cNvPr>
          <p:cNvPicPr>
            <a:picLocks noChangeAspect="1"/>
          </p:cNvPicPr>
          <p:nvPr/>
        </p:nvPicPr>
        <p:blipFill>
          <a:blip r:embed="rId40"/>
          <a:stretch>
            <a:fillRect/>
          </a:stretch>
        </p:blipFill>
        <p:spPr>
          <a:xfrm rot="20096113">
            <a:off x="1669924" y="7430611"/>
            <a:ext cx="432486" cy="432486"/>
          </a:xfrm>
          <a:prstGeom prst="rect">
            <a:avLst/>
          </a:prstGeom>
        </p:spPr>
      </p:pic>
      <p:pic>
        <p:nvPicPr>
          <p:cNvPr id="173" name="Picture 172">
            <a:extLst>
              <a:ext uri="{FF2B5EF4-FFF2-40B4-BE49-F238E27FC236}">
                <a16:creationId xmlns:a16="http://schemas.microsoft.com/office/drawing/2014/main" id="{29C4A7EE-581E-7E4A-A28D-8E4EEF66BB42}"/>
              </a:ext>
            </a:extLst>
          </p:cNvPr>
          <p:cNvPicPr>
            <a:picLocks noChangeAspect="1"/>
          </p:cNvPicPr>
          <p:nvPr/>
        </p:nvPicPr>
        <p:blipFill>
          <a:blip r:embed="rId41"/>
          <a:stretch>
            <a:fillRect/>
          </a:stretch>
        </p:blipFill>
        <p:spPr>
          <a:xfrm>
            <a:off x="4420038" y="7586769"/>
            <a:ext cx="360350" cy="360350"/>
          </a:xfrm>
          <a:prstGeom prst="rect">
            <a:avLst/>
          </a:prstGeom>
        </p:spPr>
      </p:pic>
      <p:sp>
        <p:nvSpPr>
          <p:cNvPr id="156" name="Rectangle 155">
            <a:extLst>
              <a:ext uri="{FF2B5EF4-FFF2-40B4-BE49-F238E27FC236}">
                <a16:creationId xmlns:a16="http://schemas.microsoft.com/office/drawing/2014/main" id="{3DEF4616-63B0-764C-A247-6E64308FACDF}"/>
              </a:ext>
            </a:extLst>
          </p:cNvPr>
          <p:cNvSpPr/>
          <p:nvPr/>
        </p:nvSpPr>
        <p:spPr>
          <a:xfrm>
            <a:off x="1086240" y="1175283"/>
            <a:ext cx="1983252" cy="615237"/>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Chauncy Rocks</a:t>
            </a:r>
          </a:p>
          <a:p>
            <a:pPr algn="ctr"/>
            <a:r>
              <a:rPr lang="en-GB" sz="800" dirty="0">
                <a:solidFill>
                  <a:schemeClr val="bg1"/>
                </a:solidFill>
              </a:rPr>
              <a:t>The big event of the year – students across all years perform in the evening either on the acoustic stage or the main stage</a:t>
            </a:r>
          </a:p>
        </p:txBody>
      </p:sp>
      <p:cxnSp>
        <p:nvCxnSpPr>
          <p:cNvPr id="159" name="Straight Connector 158">
            <a:extLst>
              <a:ext uri="{FF2B5EF4-FFF2-40B4-BE49-F238E27FC236}">
                <a16:creationId xmlns:a16="http://schemas.microsoft.com/office/drawing/2014/main" id="{CEBAE453-FF16-974B-B13D-16F1885F4BFB}"/>
              </a:ext>
            </a:extLst>
          </p:cNvPr>
          <p:cNvCxnSpPr>
            <a:cxnSpLocks/>
            <a:stCxn id="156" idx="0"/>
          </p:cNvCxnSpPr>
          <p:nvPr/>
        </p:nvCxnSpPr>
        <p:spPr>
          <a:xfrm flipV="1">
            <a:off x="2077866" y="887148"/>
            <a:ext cx="818907" cy="288135"/>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E0CD7C40-A686-184F-84E6-D0C5779B2097}"/>
              </a:ext>
            </a:extLst>
          </p:cNvPr>
          <p:cNvPicPr>
            <a:picLocks noChangeAspect="1"/>
          </p:cNvPicPr>
          <p:nvPr/>
        </p:nvPicPr>
        <p:blipFill>
          <a:blip r:embed="rId42"/>
          <a:stretch>
            <a:fillRect/>
          </a:stretch>
        </p:blipFill>
        <p:spPr>
          <a:xfrm>
            <a:off x="238998" y="120313"/>
            <a:ext cx="559486" cy="915886"/>
          </a:xfrm>
          <a:prstGeom prst="rect">
            <a:avLst/>
          </a:prstGeom>
        </p:spPr>
      </p:pic>
      <p:cxnSp>
        <p:nvCxnSpPr>
          <p:cNvPr id="166" name="Straight Connector 165">
            <a:extLst>
              <a:ext uri="{FF2B5EF4-FFF2-40B4-BE49-F238E27FC236}">
                <a16:creationId xmlns:a16="http://schemas.microsoft.com/office/drawing/2014/main" id="{C7F7CCE8-D0C4-4621-B318-42C5008F8C1D}"/>
              </a:ext>
            </a:extLst>
          </p:cNvPr>
          <p:cNvCxnSpPr>
            <a:cxnSpLocks/>
          </p:cNvCxnSpPr>
          <p:nvPr/>
        </p:nvCxnSpPr>
        <p:spPr>
          <a:xfrm flipH="1" flipV="1">
            <a:off x="5123376" y="4263498"/>
            <a:ext cx="400212" cy="27416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pic>
        <p:nvPicPr>
          <p:cNvPr id="130" name="Picture 4" descr="Free Pianist Cliparts, Download Free Clip Art, Free Clip Art on ...">
            <a:extLst>
              <a:ext uri="{FF2B5EF4-FFF2-40B4-BE49-F238E27FC236}">
                <a16:creationId xmlns:a16="http://schemas.microsoft.com/office/drawing/2014/main" id="{D5CEBDA3-E6F8-4372-8DC7-92ABC5C9337C}"/>
              </a:ext>
            </a:extLst>
          </p:cNvPr>
          <p:cNvPicPr>
            <a:picLocks noChangeAspect="1" noChangeArrowheads="1"/>
          </p:cNvPicPr>
          <p:nvPr/>
        </p:nvPicPr>
        <p:blipFill>
          <a:blip r:embed="rId43" cstate="hqprint">
            <a:extLst>
              <a:ext uri="{BEBA8EAE-BF5A-486C-A8C5-ECC9F3942E4B}">
                <a14:imgProps xmlns:a14="http://schemas.microsoft.com/office/drawing/2010/main">
                  <a14:imgLayer r:embed="rId44">
                    <a14:imgEffect>
                      <a14:backgroundRemoval t="4107" b="98563" l="3711" r="98047">
                        <a14:foregroundMark x1="27148" y1="4312" x2="7031" y2="10062"/>
                        <a14:foregroundMark x1="7031" y1="10062" x2="3711" y2="20945"/>
                        <a14:foregroundMark x1="3711" y1="20945" x2="7617" y2="37166"/>
                        <a14:foregroundMark x1="27148" y1="4312" x2="27148" y2="4312"/>
                        <a14:foregroundMark x1="30078" y1="98563" x2="30078" y2="98563"/>
                        <a14:foregroundMark x1="30859" y1="98357" x2="30273" y2="81314"/>
                        <a14:foregroundMark x1="34766" y1="80698" x2="35547" y2="83984"/>
                        <a14:foregroundMark x1="38086" y1="91376" x2="38867" y2="93224"/>
                        <a14:foregroundMark x1="57617" y1="85010" x2="59180" y2="85010"/>
                        <a14:foregroundMark x1="61914" y1="82752" x2="63281" y2="80903"/>
                        <a14:foregroundMark x1="61914" y1="80493" x2="63086" y2="70021"/>
                        <a14:foregroundMark x1="63086" y1="70021" x2="70313" y2="62834"/>
                        <a14:foregroundMark x1="70313" y1="62834" x2="82422" y2="60164"/>
                        <a14:foregroundMark x1="82422" y1="60164" x2="92773" y2="62423"/>
                        <a14:foregroundMark x1="92773" y1="62423" x2="91992" y2="72074"/>
                        <a14:foregroundMark x1="94727" y1="63039" x2="98047" y2="60986"/>
                        <a14:foregroundMark x1="24414" y1="52567" x2="24414" y2="52567"/>
                        <a14:foregroundMark x1="26758" y1="50308" x2="24219" y2="54825"/>
                        <a14:foregroundMark x1="27539" y1="55441" x2="25586" y2="60164"/>
                        <a14:foregroundMark x1="29297" y1="62834" x2="27148" y2="69199"/>
                        <a14:foregroundMark x1="44922" y1="98357" x2="44922" y2="98357"/>
                      </a14:backgroundRemoval>
                    </a14:imgEffect>
                  </a14:imgLayer>
                </a14:imgProps>
              </a:ext>
              <a:ext uri="{28A0092B-C50C-407E-A947-70E740481C1C}">
                <a14:useLocalDpi xmlns:a14="http://schemas.microsoft.com/office/drawing/2010/main" val="0"/>
              </a:ext>
            </a:extLst>
          </a:blip>
          <a:srcRect/>
          <a:stretch>
            <a:fillRect/>
          </a:stretch>
        </p:blipFill>
        <p:spPr bwMode="auto">
          <a:xfrm>
            <a:off x="248434" y="7499140"/>
            <a:ext cx="366938" cy="349021"/>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34" descr="Microphone clipart music cd, Microphone music cd Transparent FREE ...">
            <a:extLst>
              <a:ext uri="{FF2B5EF4-FFF2-40B4-BE49-F238E27FC236}">
                <a16:creationId xmlns:a16="http://schemas.microsoft.com/office/drawing/2014/main" id="{04A16A8F-9D16-4F64-B197-184D09E822DB}"/>
              </a:ext>
            </a:extLst>
          </p:cNvPr>
          <p:cNvPicPr>
            <a:picLocks noChangeAspect="1" noChangeArrowheads="1"/>
          </p:cNvPicPr>
          <p:nvPr/>
        </p:nvPicPr>
        <p:blipFill>
          <a:blip r:embed="rId45" cstate="hqprint">
            <a:extLst>
              <a:ext uri="{28A0092B-C50C-407E-A947-70E740481C1C}">
                <a14:useLocalDpi xmlns:a14="http://schemas.microsoft.com/office/drawing/2010/main" val="0"/>
              </a:ext>
            </a:extLst>
          </a:blip>
          <a:srcRect/>
          <a:stretch>
            <a:fillRect/>
          </a:stretch>
        </p:blipFill>
        <p:spPr bwMode="auto">
          <a:xfrm rot="15863437">
            <a:off x="358787" y="5470846"/>
            <a:ext cx="896150" cy="1537860"/>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26C376FB-7C41-4157-92B1-68BB1362DD2A}"/>
              </a:ext>
            </a:extLst>
          </p:cNvPr>
          <p:cNvSpPr/>
          <p:nvPr/>
        </p:nvSpPr>
        <p:spPr>
          <a:xfrm>
            <a:off x="5512282" y="4164503"/>
            <a:ext cx="975559" cy="719967"/>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Film Music at the Albert Hall</a:t>
            </a:r>
          </a:p>
          <a:p>
            <a:pPr algn="ctr"/>
            <a:r>
              <a:rPr lang="en-GB" sz="570" dirty="0">
                <a:solidFill>
                  <a:schemeClr val="bg1"/>
                </a:solidFill>
              </a:rPr>
              <a:t>GCSE and A Level trip to see music that is studied in the curriculum </a:t>
            </a:r>
          </a:p>
        </p:txBody>
      </p:sp>
      <p:cxnSp>
        <p:nvCxnSpPr>
          <p:cNvPr id="70" name="Straight Connector 69">
            <a:extLst>
              <a:ext uri="{FF2B5EF4-FFF2-40B4-BE49-F238E27FC236}">
                <a16:creationId xmlns:a16="http://schemas.microsoft.com/office/drawing/2014/main" id="{CFF9692A-248C-4EC7-A1E1-E8D00E754D18}"/>
              </a:ext>
            </a:extLst>
          </p:cNvPr>
          <p:cNvCxnSpPr>
            <a:cxnSpLocks/>
          </p:cNvCxnSpPr>
          <p:nvPr/>
        </p:nvCxnSpPr>
        <p:spPr>
          <a:xfrm flipH="1">
            <a:off x="5612436" y="6096790"/>
            <a:ext cx="410497" cy="24149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7E17C62-8E4D-4E6A-80F9-C0D01D871C97}"/>
              </a:ext>
            </a:extLst>
          </p:cNvPr>
          <p:cNvSpPr/>
          <p:nvPr/>
        </p:nvSpPr>
        <p:spPr>
          <a:xfrm>
            <a:off x="270805" y="1958499"/>
            <a:ext cx="916594" cy="1223064"/>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Sports Day</a:t>
            </a:r>
          </a:p>
          <a:p>
            <a:pPr algn="ctr"/>
            <a:r>
              <a:rPr lang="en-GB" sz="900" dirty="0">
                <a:solidFill>
                  <a:schemeClr val="bg1"/>
                </a:solidFill>
              </a:rPr>
              <a:t>Students help to set up and run the music and sound for this event</a:t>
            </a:r>
          </a:p>
        </p:txBody>
      </p:sp>
      <p:cxnSp>
        <p:nvCxnSpPr>
          <p:cNvPr id="73" name="Straight Connector 72">
            <a:extLst>
              <a:ext uri="{FF2B5EF4-FFF2-40B4-BE49-F238E27FC236}">
                <a16:creationId xmlns:a16="http://schemas.microsoft.com/office/drawing/2014/main" id="{CA33EB5D-AF1E-46BF-8CE9-0C34C0E13A61}"/>
              </a:ext>
            </a:extLst>
          </p:cNvPr>
          <p:cNvCxnSpPr>
            <a:cxnSpLocks/>
            <a:stCxn id="72" idx="3"/>
          </p:cNvCxnSpPr>
          <p:nvPr/>
        </p:nvCxnSpPr>
        <p:spPr>
          <a:xfrm flipV="1">
            <a:off x="1187399" y="2480855"/>
            <a:ext cx="439383" cy="8917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64F6AD4-2ECC-4E55-9CDF-E8CACBCB859F}"/>
              </a:ext>
            </a:extLst>
          </p:cNvPr>
          <p:cNvSpPr/>
          <p:nvPr/>
        </p:nvSpPr>
        <p:spPr>
          <a:xfrm>
            <a:off x="2077866" y="8550860"/>
            <a:ext cx="2466113" cy="514678"/>
          </a:xfrm>
          <a:prstGeom prst="rect">
            <a:avLst/>
          </a:prstGeom>
          <a:solidFill>
            <a:srgbClr val="FF0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Open Evening</a:t>
            </a:r>
          </a:p>
          <a:p>
            <a:pPr algn="ctr"/>
            <a:r>
              <a:rPr lang="en-GB" sz="800" dirty="0"/>
              <a:t>Students perform in the department throughout the evening and  on the main stage to parents</a:t>
            </a:r>
          </a:p>
        </p:txBody>
      </p:sp>
      <p:cxnSp>
        <p:nvCxnSpPr>
          <p:cNvPr id="75" name="Straight Connector 74">
            <a:extLst>
              <a:ext uri="{FF2B5EF4-FFF2-40B4-BE49-F238E27FC236}">
                <a16:creationId xmlns:a16="http://schemas.microsoft.com/office/drawing/2014/main" id="{8FC0598E-712A-425B-833E-3777A838D019}"/>
              </a:ext>
            </a:extLst>
          </p:cNvPr>
          <p:cNvCxnSpPr>
            <a:cxnSpLocks/>
          </p:cNvCxnSpPr>
          <p:nvPr/>
        </p:nvCxnSpPr>
        <p:spPr>
          <a:xfrm>
            <a:off x="1381101" y="7766944"/>
            <a:ext cx="385845" cy="25934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064F6AD4-2ECC-4E55-9CDF-E8CACBCB859F}"/>
              </a:ext>
            </a:extLst>
          </p:cNvPr>
          <p:cNvSpPr/>
          <p:nvPr/>
        </p:nvSpPr>
        <p:spPr>
          <a:xfrm>
            <a:off x="59296" y="7216705"/>
            <a:ext cx="1412345" cy="763977"/>
          </a:xfrm>
          <a:prstGeom prst="rect">
            <a:avLst/>
          </a:prstGeom>
          <a:solidFill>
            <a:srgbClr val="FF0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t>6</a:t>
            </a:r>
            <a:r>
              <a:rPr lang="en-GB" sz="1000" b="1" baseline="30000" dirty="0" smtClean="0"/>
              <a:t>th</a:t>
            </a:r>
            <a:r>
              <a:rPr lang="en-GB" sz="1000" b="1" dirty="0" smtClean="0"/>
              <a:t> Form Open </a:t>
            </a:r>
            <a:r>
              <a:rPr lang="en-GB" sz="1000" b="1" dirty="0"/>
              <a:t>Evening</a:t>
            </a:r>
          </a:p>
          <a:p>
            <a:pPr algn="ctr"/>
            <a:r>
              <a:rPr lang="en-GB" sz="800" dirty="0" smtClean="0"/>
              <a:t>A level students </a:t>
            </a:r>
            <a:r>
              <a:rPr lang="en-GB" sz="800" dirty="0"/>
              <a:t>perform in the department throughout the evening and  on the main stage to parents</a:t>
            </a:r>
          </a:p>
        </p:txBody>
      </p:sp>
      <p:cxnSp>
        <p:nvCxnSpPr>
          <p:cNvPr id="77" name="Straight Connector 76">
            <a:extLst>
              <a:ext uri="{FF2B5EF4-FFF2-40B4-BE49-F238E27FC236}">
                <a16:creationId xmlns:a16="http://schemas.microsoft.com/office/drawing/2014/main" id="{4C1CB999-7728-4C71-BE1E-AF19D9E3A605}"/>
              </a:ext>
            </a:extLst>
          </p:cNvPr>
          <p:cNvCxnSpPr>
            <a:cxnSpLocks/>
          </p:cNvCxnSpPr>
          <p:nvPr/>
        </p:nvCxnSpPr>
        <p:spPr>
          <a:xfrm>
            <a:off x="1283593" y="5164419"/>
            <a:ext cx="377862" cy="3774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EBB10C4-82E2-4A36-8D86-4F5B908AE3B0}"/>
              </a:ext>
            </a:extLst>
          </p:cNvPr>
          <p:cNvSpPr/>
          <p:nvPr/>
        </p:nvSpPr>
        <p:spPr>
          <a:xfrm>
            <a:off x="73583" y="4562033"/>
            <a:ext cx="1410217" cy="1111045"/>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Year 9 Battle of the Bands</a:t>
            </a:r>
          </a:p>
          <a:p>
            <a:pPr algn="ctr"/>
            <a:r>
              <a:rPr lang="en-GB" sz="900" dirty="0" smtClean="0">
                <a:solidFill>
                  <a:schemeClr val="tx1"/>
                </a:solidFill>
              </a:rPr>
              <a:t>Year 9 GCSE students perform their ensemble performances on stage in front of their peers and teachers </a:t>
            </a:r>
            <a:endParaRPr lang="en-GB" sz="700" dirty="0">
              <a:solidFill>
                <a:schemeClr val="tx1"/>
              </a:solidFill>
            </a:endParaRPr>
          </a:p>
        </p:txBody>
      </p:sp>
      <p:sp>
        <p:nvSpPr>
          <p:cNvPr id="69" name="Rectangle 68">
            <a:extLst>
              <a:ext uri="{FF2B5EF4-FFF2-40B4-BE49-F238E27FC236}">
                <a16:creationId xmlns:a16="http://schemas.microsoft.com/office/drawing/2014/main" id="{CBAED632-47A5-4CF4-A7C5-587ED78A748E}"/>
              </a:ext>
            </a:extLst>
          </p:cNvPr>
          <p:cNvSpPr/>
          <p:nvPr/>
        </p:nvSpPr>
        <p:spPr>
          <a:xfrm>
            <a:off x="5842594" y="5182731"/>
            <a:ext cx="887845" cy="2115742"/>
          </a:xfrm>
          <a:prstGeom prst="rect">
            <a:avLst/>
          </a:prstGeom>
          <a:solidFill>
            <a:srgbClr val="FFC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Christmas Revue</a:t>
            </a:r>
          </a:p>
          <a:p>
            <a:pPr algn="ctr"/>
            <a:r>
              <a:rPr lang="en-GB" sz="1000" dirty="0">
                <a:solidFill>
                  <a:schemeClr val="tx1"/>
                </a:solidFill>
              </a:rPr>
              <a:t>Students perform musical numbers in our end of term </a:t>
            </a:r>
            <a:r>
              <a:rPr lang="en-GB" sz="1000" dirty="0" smtClean="0">
                <a:solidFill>
                  <a:schemeClr val="tx1"/>
                </a:solidFill>
              </a:rPr>
              <a:t>revue</a:t>
            </a:r>
            <a:endParaRPr lang="en-GB" sz="1000" dirty="0">
              <a:solidFill>
                <a:schemeClr val="tx1"/>
              </a:solidFill>
            </a:endParaRPr>
          </a:p>
        </p:txBody>
      </p:sp>
    </p:spTree>
    <p:extLst>
      <p:ext uri="{BB962C8B-B14F-4D97-AF65-F5344CB8AC3E}">
        <p14:creationId xmlns:p14="http://schemas.microsoft.com/office/powerpoint/2010/main" val="325890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4426276" cy="1077218"/>
          </a:xfrm>
          <a:prstGeom prst="rect">
            <a:avLst/>
          </a:prstGeom>
          <a:noFill/>
        </p:spPr>
        <p:txBody>
          <a:bodyPr wrap="none" rtlCol="0">
            <a:spAutoFit/>
          </a:bodyPr>
          <a:lstStyle/>
          <a:p>
            <a:r>
              <a:rPr lang="en-GB" sz="3200" b="1" dirty="0"/>
              <a:t>Chauncy School:</a:t>
            </a:r>
          </a:p>
          <a:p>
            <a:r>
              <a:rPr lang="en-GB" sz="3200" b="1" dirty="0"/>
              <a:t>Music Development Plan</a:t>
            </a:r>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10640" y="1884878"/>
            <a:ext cx="5735782" cy="6494085"/>
          </a:xfrm>
          <a:prstGeom prst="rect">
            <a:avLst/>
          </a:prstGeom>
          <a:noFill/>
        </p:spPr>
        <p:txBody>
          <a:bodyPr wrap="square" rtlCol="0">
            <a:spAutoFit/>
          </a:bodyPr>
          <a:lstStyle/>
          <a:p>
            <a:r>
              <a:rPr lang="en-GB" sz="1600" b="1" dirty="0"/>
              <a:t>Part C: Musical Experiences</a:t>
            </a:r>
          </a:p>
          <a:p>
            <a:endParaRPr lang="en-GB" sz="1600" b="1" dirty="0" smtClean="0"/>
          </a:p>
          <a:p>
            <a:r>
              <a:rPr lang="en-GB" sz="1600" b="1" dirty="0" smtClean="0"/>
              <a:t>In school</a:t>
            </a:r>
            <a:endParaRPr lang="en-GB" sz="1600" b="1" dirty="0"/>
          </a:p>
          <a:p>
            <a:r>
              <a:rPr lang="en-GB" sz="1600" dirty="0" smtClean="0"/>
              <a:t>Students, staff and parents at Chauncy support our musicians at </a:t>
            </a:r>
            <a:r>
              <a:rPr lang="en-GB" sz="1600" dirty="0"/>
              <a:t>three </a:t>
            </a:r>
            <a:r>
              <a:rPr lang="en-GB" sz="1600" dirty="0" smtClean="0"/>
              <a:t>main events held in evenings throughout </a:t>
            </a:r>
            <a:r>
              <a:rPr lang="en-GB" sz="1600" dirty="0"/>
              <a:t>the </a:t>
            </a:r>
            <a:r>
              <a:rPr lang="en-GB" sz="1600" dirty="0" smtClean="0"/>
              <a:t>year:</a:t>
            </a:r>
            <a:endParaRPr lang="en-GB" sz="1600" dirty="0"/>
          </a:p>
          <a:p>
            <a:pPr marL="285750" indent="-285750">
              <a:buFont typeface="Arial" panose="020B0604020202020204" pitchFamily="34" charset="0"/>
              <a:buChar char="•"/>
            </a:pPr>
            <a:r>
              <a:rPr lang="en-GB" sz="1600" dirty="0"/>
              <a:t>Christmas Concert held in the first 2 weeks of December</a:t>
            </a:r>
          </a:p>
          <a:p>
            <a:pPr marL="285750" indent="-285750">
              <a:buFont typeface="Arial" panose="020B0604020202020204" pitchFamily="34" charset="0"/>
              <a:buChar char="•"/>
            </a:pPr>
            <a:r>
              <a:rPr lang="en-GB" sz="1600" dirty="0"/>
              <a:t>Musical </a:t>
            </a:r>
            <a:r>
              <a:rPr lang="en-GB" sz="1600" dirty="0" smtClean="0"/>
              <a:t>production (changes </a:t>
            </a:r>
            <a:r>
              <a:rPr lang="en-GB" sz="1600" dirty="0"/>
              <a:t>each year) performed in the first week of February </a:t>
            </a:r>
          </a:p>
          <a:p>
            <a:pPr marL="285750" indent="-285750">
              <a:buFont typeface="Arial" panose="020B0604020202020204" pitchFamily="34" charset="0"/>
              <a:buChar char="•"/>
            </a:pPr>
            <a:r>
              <a:rPr lang="en-GB" sz="1600" dirty="0"/>
              <a:t>Chauncy Rocks held on the first Friday of July</a:t>
            </a:r>
          </a:p>
          <a:p>
            <a:endParaRPr lang="en-GB" sz="1600" dirty="0"/>
          </a:p>
          <a:p>
            <a:r>
              <a:rPr lang="en-GB" sz="1600" dirty="0"/>
              <a:t>Students </a:t>
            </a:r>
            <a:r>
              <a:rPr lang="en-GB" sz="1600" dirty="0" smtClean="0"/>
              <a:t>listen to </a:t>
            </a:r>
            <a:r>
              <a:rPr lang="en-GB" sz="1600" dirty="0"/>
              <a:t>their peers perform in the achievement assemblies, </a:t>
            </a:r>
            <a:r>
              <a:rPr lang="en-GB" sz="1600" dirty="0" err="1"/>
              <a:t>interhouse</a:t>
            </a:r>
            <a:r>
              <a:rPr lang="en-GB" sz="1600" dirty="0"/>
              <a:t> competitions and the Christmas </a:t>
            </a:r>
            <a:r>
              <a:rPr lang="en-GB" sz="1600" dirty="0" smtClean="0"/>
              <a:t>Revue during the school day.</a:t>
            </a:r>
            <a:endParaRPr lang="en-GB" sz="1600" dirty="0"/>
          </a:p>
          <a:p>
            <a:endParaRPr lang="en-GB" sz="1600" dirty="0" smtClean="0"/>
          </a:p>
          <a:p>
            <a:r>
              <a:rPr lang="en-GB" sz="1600" b="1" dirty="0" smtClean="0"/>
              <a:t>Trips</a:t>
            </a:r>
            <a:endParaRPr lang="en-GB" sz="1600" b="1" dirty="0"/>
          </a:p>
          <a:p>
            <a:r>
              <a:rPr lang="en-GB" sz="1600" dirty="0" smtClean="0"/>
              <a:t>We aim to offer students the opportunity to see and hear live music at least once a term. Specific performances are subject to availability, however the following opportunities to see live music are offered every year:</a:t>
            </a:r>
          </a:p>
          <a:p>
            <a:endParaRPr lang="en-GB" sz="1600" dirty="0" smtClean="0"/>
          </a:p>
          <a:p>
            <a:pPr marL="285750" indent="-285750">
              <a:buFont typeface="Arial" panose="020B0604020202020204" pitchFamily="34" charset="0"/>
              <a:buChar char="•"/>
            </a:pPr>
            <a:r>
              <a:rPr lang="en-GB" sz="1600" dirty="0" smtClean="0"/>
              <a:t>Annual trip to see the Film Music Gala at the Royal Albert Hall (May)</a:t>
            </a:r>
          </a:p>
          <a:p>
            <a:pPr marL="285750" indent="-285750">
              <a:buFont typeface="Arial" panose="020B0604020202020204" pitchFamily="34" charset="0"/>
              <a:buChar char="•"/>
            </a:pPr>
            <a:r>
              <a:rPr lang="en-GB" sz="1600" dirty="0" smtClean="0"/>
              <a:t>GCSE/A level trip to see live performances of set works (when available in local area)</a:t>
            </a:r>
            <a:endParaRPr lang="en-GB" sz="1600" dirty="0"/>
          </a:p>
          <a:p>
            <a:pPr marL="285750" indent="-285750">
              <a:buFont typeface="Arial" panose="020B0604020202020204" pitchFamily="34" charset="0"/>
              <a:buChar char="•"/>
            </a:pPr>
            <a:r>
              <a:rPr lang="en-GB" sz="1600" dirty="0" smtClean="0"/>
              <a:t>Musical Theatre trip (in conjunction with the drama </a:t>
            </a:r>
            <a:r>
              <a:rPr lang="en-GB" sz="1600" dirty="0" err="1" smtClean="0"/>
              <a:t>dept</a:t>
            </a:r>
            <a:r>
              <a:rPr lang="en-GB" sz="1600" dirty="0" smtClean="0"/>
              <a:t>)</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35495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4426276" cy="1077218"/>
          </a:xfrm>
          <a:prstGeom prst="rect">
            <a:avLst/>
          </a:prstGeom>
          <a:noFill/>
        </p:spPr>
        <p:txBody>
          <a:bodyPr wrap="none" rtlCol="0">
            <a:spAutoFit/>
          </a:bodyPr>
          <a:lstStyle/>
          <a:p>
            <a:r>
              <a:rPr lang="en-GB" sz="3200" b="1" dirty="0"/>
              <a:t>Chauncy School:</a:t>
            </a:r>
          </a:p>
          <a:p>
            <a:r>
              <a:rPr lang="en-GB" sz="3200" b="1" dirty="0"/>
              <a:t>Music Development Plan</a:t>
            </a:r>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10640" y="1884878"/>
            <a:ext cx="5735782" cy="6740307"/>
          </a:xfrm>
          <a:prstGeom prst="rect">
            <a:avLst/>
          </a:prstGeom>
          <a:noFill/>
        </p:spPr>
        <p:txBody>
          <a:bodyPr wrap="square" rtlCol="0">
            <a:spAutoFit/>
          </a:bodyPr>
          <a:lstStyle/>
          <a:p>
            <a:r>
              <a:rPr lang="en-GB" sz="1600" b="1" dirty="0"/>
              <a:t>Part C: Musical Experiences</a:t>
            </a:r>
          </a:p>
          <a:p>
            <a:endParaRPr lang="en-GB" sz="1600" dirty="0"/>
          </a:p>
          <a:p>
            <a:r>
              <a:rPr lang="en-GB" sz="1600" b="1" dirty="0" smtClean="0"/>
              <a:t>Visiting musicians</a:t>
            </a:r>
          </a:p>
          <a:p>
            <a:endParaRPr lang="en-GB" sz="1600" b="1" dirty="0"/>
          </a:p>
          <a:p>
            <a:r>
              <a:rPr lang="en-GB" sz="1600" dirty="0" smtClean="0"/>
              <a:t>Once a term, external musicians are to be invited to perform to or run workshops with students. These workshops and performances will be aimed at all students and run in the hall at lunchtime.</a:t>
            </a:r>
          </a:p>
          <a:p>
            <a:endParaRPr lang="en-GB" sz="1600" dirty="0"/>
          </a:p>
          <a:p>
            <a:r>
              <a:rPr lang="en-GB" sz="1600" dirty="0" smtClean="0"/>
              <a:t>In the academic year 2024/25, three year 7 curriculum days will run once a term on the following topics:</a:t>
            </a:r>
          </a:p>
          <a:p>
            <a:endParaRPr lang="en-GB" sz="1600" dirty="0"/>
          </a:p>
          <a:p>
            <a:pPr marL="285750" indent="-285750">
              <a:buFont typeface="Arial" panose="020B0604020202020204" pitchFamily="34" charset="0"/>
              <a:buChar char="•"/>
            </a:pPr>
            <a:r>
              <a:rPr lang="en-GB" sz="1600" dirty="0" smtClean="0"/>
              <a:t>The Voice (Run by NBR)</a:t>
            </a:r>
          </a:p>
          <a:p>
            <a:pPr marL="285750" indent="-285750">
              <a:buFont typeface="Arial" panose="020B0604020202020204" pitchFamily="34" charset="0"/>
              <a:buChar char="•"/>
            </a:pPr>
            <a:r>
              <a:rPr lang="en-GB" sz="1600" dirty="0" smtClean="0"/>
              <a:t>The Orchestra (workshops run by Herts Music Service musicians)</a:t>
            </a:r>
          </a:p>
          <a:p>
            <a:pPr marL="285750" indent="-285750">
              <a:buFont typeface="Arial" panose="020B0604020202020204" pitchFamily="34" charset="0"/>
              <a:buChar char="•"/>
            </a:pPr>
            <a:r>
              <a:rPr lang="en-GB" sz="1600" dirty="0" smtClean="0"/>
              <a:t> Composition and song writing </a:t>
            </a:r>
            <a:r>
              <a:rPr lang="en-GB" sz="1600" dirty="0"/>
              <a:t>(</a:t>
            </a:r>
            <a:r>
              <a:rPr lang="en-GB" sz="1600" dirty="0" smtClean="0"/>
              <a:t>external company) </a:t>
            </a:r>
          </a:p>
          <a:p>
            <a:pPr marL="285750" indent="-285750">
              <a:buFont typeface="Arial" panose="020B0604020202020204" pitchFamily="34" charset="0"/>
              <a:buChar char="•"/>
            </a:pPr>
            <a:endParaRPr lang="en-GB" sz="1600" dirty="0"/>
          </a:p>
          <a:p>
            <a:r>
              <a:rPr lang="en-GB" sz="1600" dirty="0" smtClean="0"/>
              <a:t>We to look for </a:t>
            </a:r>
            <a:r>
              <a:rPr lang="en-GB" sz="1600" dirty="0"/>
              <a:t>performers/workshop leaders to come into the school on an annual basis to showcase their abilities and inspire students in musical experiences in areas that we currently do not showcase (orchestral/jazz/large ensemble percussion).</a:t>
            </a:r>
          </a:p>
          <a:p>
            <a:endParaRPr lang="en-GB" sz="1600" dirty="0"/>
          </a:p>
          <a:p>
            <a:r>
              <a:rPr lang="en-GB" sz="1600" dirty="0"/>
              <a:t>We want to continue to offer more opportunities for watching live music and this is something we are passionate about at </a:t>
            </a:r>
            <a:r>
              <a:rPr lang="en-GB" sz="1600" dirty="0" err="1"/>
              <a:t>Chauncy</a:t>
            </a:r>
            <a:r>
              <a:rPr lang="en-GB" sz="1600" dirty="0"/>
              <a:t>. </a:t>
            </a:r>
          </a:p>
          <a:p>
            <a:pPr marL="285750" indent="-285750">
              <a:buFont typeface="Arial" panose="020B0604020202020204" pitchFamily="34" charset="0"/>
              <a:buChar char="•"/>
            </a:pPr>
            <a:endParaRPr lang="en-GB" sz="1600" dirty="0"/>
          </a:p>
          <a:p>
            <a:endParaRPr lang="en-GB" sz="1600" dirty="0"/>
          </a:p>
          <a:p>
            <a:endParaRPr lang="en-GB" sz="1600" dirty="0"/>
          </a:p>
        </p:txBody>
      </p:sp>
    </p:spTree>
    <p:extLst>
      <p:ext uri="{BB962C8B-B14F-4D97-AF65-F5344CB8AC3E}">
        <p14:creationId xmlns:p14="http://schemas.microsoft.com/office/powerpoint/2010/main" val="332097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mium Vector | Keyboard piano music cartoon icon illustration. music  instrument icon concept isolated premium . flat cartoon style"/>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13081"/>
          <a:stretch/>
        </p:blipFill>
        <p:spPr bwMode="auto">
          <a:xfrm>
            <a:off x="5979135" y="3748486"/>
            <a:ext cx="859656" cy="989033"/>
          </a:xfrm>
          <a:prstGeom prst="rect">
            <a:avLst/>
          </a:prstGeom>
          <a:noFill/>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id="{0A137955-A662-4852-B7FF-8C094146FC8D}"/>
              </a:ext>
            </a:extLst>
          </p:cNvPr>
          <p:cNvSpPr/>
          <p:nvPr/>
        </p:nvSpPr>
        <p:spPr>
          <a:xfrm rot="16200000">
            <a:off x="1985987" y="7207487"/>
            <a:ext cx="1441406" cy="1132302"/>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5" name="Rectangle 4">
            <a:extLst>
              <a:ext uri="{FF2B5EF4-FFF2-40B4-BE49-F238E27FC236}">
                <a16:creationId xmlns:a16="http://schemas.microsoft.com/office/drawing/2014/main" id="{50E7119A-E78D-4A80-B488-69FFB37CAC71}"/>
              </a:ext>
            </a:extLst>
          </p:cNvPr>
          <p:cNvSpPr/>
          <p:nvPr/>
        </p:nvSpPr>
        <p:spPr>
          <a:xfrm>
            <a:off x="2690152" y="8177748"/>
            <a:ext cx="3229133" cy="316793"/>
          </a:xfrm>
          <a:prstGeom prst="rect">
            <a:avLst/>
          </a:prstGeom>
          <a:gradFill flip="none" rotWithShape="1">
            <a:gsLst>
              <a:gs pos="0">
                <a:srgbClr val="FF00FF"/>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6" name="Block Arc 5">
            <a:extLst>
              <a:ext uri="{FF2B5EF4-FFF2-40B4-BE49-F238E27FC236}">
                <a16:creationId xmlns:a16="http://schemas.microsoft.com/office/drawing/2014/main" id="{7BFE3937-A8DB-4BBA-8331-DBD58B5E78AB}"/>
              </a:ext>
            </a:extLst>
          </p:cNvPr>
          <p:cNvSpPr/>
          <p:nvPr/>
        </p:nvSpPr>
        <p:spPr>
          <a:xfrm rot="5400000" flipH="1">
            <a:off x="4789672" y="5905411"/>
            <a:ext cx="1764653" cy="1177680"/>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7" name="Rectangle 6">
            <a:extLst>
              <a:ext uri="{FF2B5EF4-FFF2-40B4-BE49-F238E27FC236}">
                <a16:creationId xmlns:a16="http://schemas.microsoft.com/office/drawing/2014/main" id="{A29C4B3A-035B-4EE1-94D9-370B6C072C8A}"/>
              </a:ext>
            </a:extLst>
          </p:cNvPr>
          <p:cNvSpPr/>
          <p:nvPr/>
        </p:nvSpPr>
        <p:spPr>
          <a:xfrm>
            <a:off x="2669420" y="7053785"/>
            <a:ext cx="3028250" cy="322338"/>
          </a:xfrm>
          <a:prstGeom prst="rect">
            <a:avLst/>
          </a:prstGeom>
          <a:gradFill>
            <a:gsLst>
              <a:gs pos="0">
                <a:srgbClr val="FF00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8" name="Rectangle 7">
            <a:extLst>
              <a:ext uri="{FF2B5EF4-FFF2-40B4-BE49-F238E27FC236}">
                <a16:creationId xmlns:a16="http://schemas.microsoft.com/office/drawing/2014/main" id="{5E1DA9D5-DF3C-4096-83FE-0F2AAF04994E}"/>
              </a:ext>
            </a:extLst>
          </p:cNvPr>
          <p:cNvSpPr/>
          <p:nvPr/>
        </p:nvSpPr>
        <p:spPr>
          <a:xfrm>
            <a:off x="2663171" y="5611924"/>
            <a:ext cx="3028045" cy="325071"/>
          </a:xfrm>
          <a:prstGeom prst="rect">
            <a:avLst/>
          </a:prstGeom>
          <a:gradFill>
            <a:gsLst>
              <a:gs pos="0">
                <a:srgbClr val="FFFF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9" name="Block Arc 8">
            <a:extLst>
              <a:ext uri="{FF2B5EF4-FFF2-40B4-BE49-F238E27FC236}">
                <a16:creationId xmlns:a16="http://schemas.microsoft.com/office/drawing/2014/main" id="{2840EEB6-139C-47C4-B9E3-31051D5835F0}"/>
              </a:ext>
            </a:extLst>
          </p:cNvPr>
          <p:cNvSpPr/>
          <p:nvPr/>
        </p:nvSpPr>
        <p:spPr>
          <a:xfrm rot="16200000">
            <a:off x="1818144" y="4536546"/>
            <a:ext cx="1669228" cy="1122851"/>
          </a:xfrm>
          <a:prstGeom prst="blockArc">
            <a:avLst>
              <a:gd name="adj1" fmla="val 10726998"/>
              <a:gd name="adj2" fmla="val 263439"/>
              <a:gd name="adj3" fmla="val 285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0" name="Block Arc 9">
            <a:extLst>
              <a:ext uri="{FF2B5EF4-FFF2-40B4-BE49-F238E27FC236}">
                <a16:creationId xmlns:a16="http://schemas.microsoft.com/office/drawing/2014/main" id="{E2378938-7222-4E17-BB89-F0E0E6AAC88F}"/>
              </a:ext>
            </a:extLst>
          </p:cNvPr>
          <p:cNvSpPr/>
          <p:nvPr/>
        </p:nvSpPr>
        <p:spPr>
          <a:xfrm rot="5400000" flipH="1">
            <a:off x="4865527" y="3261954"/>
            <a:ext cx="1476140" cy="1185958"/>
          </a:xfrm>
          <a:prstGeom prst="blockArc">
            <a:avLst>
              <a:gd name="adj1" fmla="val 10800000"/>
              <a:gd name="adj2" fmla="val 1572"/>
              <a:gd name="adj3" fmla="val 276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1" name="Rectangle 140">
            <a:extLst>
              <a:ext uri="{FF2B5EF4-FFF2-40B4-BE49-F238E27FC236}">
                <a16:creationId xmlns:a16="http://schemas.microsoft.com/office/drawing/2014/main" id="{C46DC4D1-E076-4BDF-986A-FA9A347CD35C}"/>
              </a:ext>
            </a:extLst>
          </p:cNvPr>
          <p:cNvSpPr/>
          <p:nvPr/>
        </p:nvSpPr>
        <p:spPr>
          <a:xfrm>
            <a:off x="2609113" y="4269471"/>
            <a:ext cx="3063156" cy="326063"/>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gradFill>
            <a:gsLst>
              <a:gs pos="0">
                <a:srgbClr val="FFFF0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2" name="Rectangle 11">
            <a:extLst>
              <a:ext uri="{FF2B5EF4-FFF2-40B4-BE49-F238E27FC236}">
                <a16:creationId xmlns:a16="http://schemas.microsoft.com/office/drawing/2014/main" id="{D98C18F1-B4E5-47D2-9784-9ADAD27A50A9}"/>
              </a:ext>
            </a:extLst>
          </p:cNvPr>
          <p:cNvSpPr/>
          <p:nvPr/>
        </p:nvSpPr>
        <p:spPr>
          <a:xfrm>
            <a:off x="2592765" y="3109769"/>
            <a:ext cx="3020901" cy="333283"/>
          </a:xfrm>
          <a:prstGeom prst="rect">
            <a:avLst/>
          </a:prstGeom>
          <a:gradFill>
            <a:gsLst>
              <a:gs pos="0">
                <a:srgbClr val="00B0F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3" name="Block Arc 12">
            <a:extLst>
              <a:ext uri="{FF2B5EF4-FFF2-40B4-BE49-F238E27FC236}">
                <a16:creationId xmlns:a16="http://schemas.microsoft.com/office/drawing/2014/main" id="{B316AE5A-C024-4BE7-AFAE-1141A902CA85}"/>
              </a:ext>
            </a:extLst>
          </p:cNvPr>
          <p:cNvSpPr/>
          <p:nvPr/>
        </p:nvSpPr>
        <p:spPr>
          <a:xfrm rot="16200000">
            <a:off x="1873766" y="2130854"/>
            <a:ext cx="1464097" cy="1155578"/>
          </a:xfrm>
          <a:prstGeom prst="blockArc">
            <a:avLst>
              <a:gd name="adj1" fmla="val 10800000"/>
              <a:gd name="adj2" fmla="val 156513"/>
              <a:gd name="adj3" fmla="val 2821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14" name="Rectangle 13">
            <a:extLst>
              <a:ext uri="{FF2B5EF4-FFF2-40B4-BE49-F238E27FC236}">
                <a16:creationId xmlns:a16="http://schemas.microsoft.com/office/drawing/2014/main" id="{4981BD46-F04A-42DF-A2EC-360699F0693E}"/>
              </a:ext>
            </a:extLst>
          </p:cNvPr>
          <p:cNvSpPr/>
          <p:nvPr/>
        </p:nvSpPr>
        <p:spPr>
          <a:xfrm>
            <a:off x="2605462" y="1974311"/>
            <a:ext cx="3020900" cy="328522"/>
          </a:xfrm>
          <a:prstGeom prst="rect">
            <a:avLst/>
          </a:prstGeom>
          <a:gradFill>
            <a:gsLst>
              <a:gs pos="0">
                <a:srgbClr val="00B0F0"/>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5" name="Triangle 47">
            <a:extLst>
              <a:ext uri="{FF2B5EF4-FFF2-40B4-BE49-F238E27FC236}">
                <a16:creationId xmlns:a16="http://schemas.microsoft.com/office/drawing/2014/main" id="{1AFD84C0-F02F-43A6-8F5B-4FD305FD4338}"/>
              </a:ext>
            </a:extLst>
          </p:cNvPr>
          <p:cNvSpPr/>
          <p:nvPr/>
        </p:nvSpPr>
        <p:spPr>
          <a:xfrm>
            <a:off x="2074055" y="259781"/>
            <a:ext cx="379190" cy="333303"/>
          </a:xfrm>
          <a:prstGeom prst="triangle">
            <a:avLst/>
          </a:prstGeom>
          <a:gradFill flip="none" rotWithShape="1">
            <a:gsLst>
              <a:gs pos="0">
                <a:schemeClr val="bg1"/>
              </a:gs>
              <a:gs pos="100000">
                <a:srgbClr val="FF00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dirty="0"/>
          </a:p>
        </p:txBody>
      </p:sp>
      <p:sp>
        <p:nvSpPr>
          <p:cNvPr id="16" name="Rectangle 15">
            <a:extLst>
              <a:ext uri="{FF2B5EF4-FFF2-40B4-BE49-F238E27FC236}">
                <a16:creationId xmlns:a16="http://schemas.microsoft.com/office/drawing/2014/main" id="{CE9D8961-3423-4CF4-ADB9-3B91F67684B8}"/>
              </a:ext>
            </a:extLst>
          </p:cNvPr>
          <p:cNvSpPr/>
          <p:nvPr/>
        </p:nvSpPr>
        <p:spPr>
          <a:xfrm rot="16200000">
            <a:off x="1990924" y="738271"/>
            <a:ext cx="547996" cy="25430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7" name="Oval 16">
            <a:extLst>
              <a:ext uri="{FF2B5EF4-FFF2-40B4-BE49-F238E27FC236}">
                <a16:creationId xmlns:a16="http://schemas.microsoft.com/office/drawing/2014/main" id="{C9F6AFB6-5A5C-4563-91AA-2CA58C9E2FDC}"/>
              </a:ext>
            </a:extLst>
          </p:cNvPr>
          <p:cNvSpPr/>
          <p:nvPr/>
        </p:nvSpPr>
        <p:spPr>
          <a:xfrm>
            <a:off x="5171713" y="8003567"/>
            <a:ext cx="629795" cy="629604"/>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8" name="Oval 17">
            <a:extLst>
              <a:ext uri="{FF2B5EF4-FFF2-40B4-BE49-F238E27FC236}">
                <a16:creationId xmlns:a16="http://schemas.microsoft.com/office/drawing/2014/main" id="{C64E8431-EA2E-4E2E-B847-E21990A115CB}"/>
              </a:ext>
            </a:extLst>
          </p:cNvPr>
          <p:cNvSpPr/>
          <p:nvPr/>
        </p:nvSpPr>
        <p:spPr>
          <a:xfrm>
            <a:off x="5268315" y="8107646"/>
            <a:ext cx="435978" cy="428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19" name="TextBox 18">
            <a:extLst>
              <a:ext uri="{FF2B5EF4-FFF2-40B4-BE49-F238E27FC236}">
                <a16:creationId xmlns:a16="http://schemas.microsoft.com/office/drawing/2014/main" id="{F5825FCA-D4A3-465C-8F01-AD6F64ABA67D}"/>
              </a:ext>
            </a:extLst>
          </p:cNvPr>
          <p:cNvSpPr txBox="1"/>
          <p:nvPr/>
        </p:nvSpPr>
        <p:spPr>
          <a:xfrm>
            <a:off x="5262721" y="8113269"/>
            <a:ext cx="435978" cy="475195"/>
          </a:xfrm>
          <a:prstGeom prst="rect">
            <a:avLst/>
          </a:prstGeom>
          <a:noFill/>
        </p:spPr>
        <p:txBody>
          <a:bodyPr wrap="square" rtlCol="0">
            <a:spAutoFit/>
          </a:bodyPr>
          <a:lstStyle/>
          <a:p>
            <a:pPr algn="ctr"/>
            <a:r>
              <a:rPr lang="en-US" sz="829" b="1" dirty="0"/>
              <a:t> </a:t>
            </a:r>
            <a:r>
              <a:rPr lang="en-US" sz="2488" b="1" dirty="0">
                <a:solidFill>
                  <a:srgbClr val="002060"/>
                </a:solidFill>
              </a:rPr>
              <a:t>7</a:t>
            </a:r>
          </a:p>
        </p:txBody>
      </p:sp>
      <p:sp>
        <p:nvSpPr>
          <p:cNvPr id="20" name="Triangle 70">
            <a:extLst>
              <a:ext uri="{FF2B5EF4-FFF2-40B4-BE49-F238E27FC236}">
                <a16:creationId xmlns:a16="http://schemas.microsoft.com/office/drawing/2014/main" id="{ACEFD49C-3167-43B8-8923-50DC20C22F77}"/>
              </a:ext>
            </a:extLst>
          </p:cNvPr>
          <p:cNvSpPr/>
          <p:nvPr/>
        </p:nvSpPr>
        <p:spPr>
          <a:xfrm rot="16200000">
            <a:off x="1670291" y="815614"/>
            <a:ext cx="423383" cy="333150"/>
          </a:xfrm>
          <a:prstGeom prst="triangle">
            <a:avLst/>
          </a:prstGeom>
          <a:gradFill flip="none" rotWithShape="1">
            <a:gsLst>
              <a:gs pos="0">
                <a:schemeClr val="bg1"/>
              </a:gs>
              <a:gs pos="100000">
                <a:srgbClr val="FF00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5" dirty="0"/>
          </a:p>
        </p:txBody>
      </p:sp>
      <p:sp>
        <p:nvSpPr>
          <p:cNvPr id="23" name="Rectangle 22">
            <a:extLst>
              <a:ext uri="{FF2B5EF4-FFF2-40B4-BE49-F238E27FC236}">
                <a16:creationId xmlns:a16="http://schemas.microsoft.com/office/drawing/2014/main" id="{064F6AD4-2ECC-4E55-9CDF-E8CACBCB859F}"/>
              </a:ext>
            </a:extLst>
          </p:cNvPr>
          <p:cNvSpPr/>
          <p:nvPr/>
        </p:nvSpPr>
        <p:spPr>
          <a:xfrm>
            <a:off x="2663171" y="8526096"/>
            <a:ext cx="2310997" cy="502532"/>
          </a:xfrm>
          <a:prstGeom prst="rect">
            <a:avLst/>
          </a:prstGeom>
          <a:solidFill>
            <a:srgbClr val="FF0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The Basics</a:t>
            </a:r>
          </a:p>
          <a:p>
            <a:pPr algn="ctr"/>
            <a:r>
              <a:rPr lang="en-GB" sz="800" dirty="0"/>
              <a:t>Elements of music (DRSMITH), small group and paired performance skills.</a:t>
            </a:r>
          </a:p>
        </p:txBody>
      </p:sp>
      <p:sp>
        <p:nvSpPr>
          <p:cNvPr id="30" name="Oval 29">
            <a:extLst>
              <a:ext uri="{FF2B5EF4-FFF2-40B4-BE49-F238E27FC236}">
                <a16:creationId xmlns:a16="http://schemas.microsoft.com/office/drawing/2014/main" id="{7495C9D6-532B-4761-A058-DD6F0D28BB30}"/>
              </a:ext>
            </a:extLst>
          </p:cNvPr>
          <p:cNvSpPr/>
          <p:nvPr/>
        </p:nvSpPr>
        <p:spPr>
          <a:xfrm>
            <a:off x="4073958" y="4107915"/>
            <a:ext cx="629795" cy="629604"/>
          </a:xfrm>
          <a:prstGeom prst="ellipse">
            <a:avLst/>
          </a:prstGeom>
          <a:gradFill flip="none" rotWithShape="1">
            <a:gsLst>
              <a:gs pos="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31" name="Oval 30">
            <a:extLst>
              <a:ext uri="{FF2B5EF4-FFF2-40B4-BE49-F238E27FC236}">
                <a16:creationId xmlns:a16="http://schemas.microsoft.com/office/drawing/2014/main" id="{3CEBA0D6-9505-40AC-BE61-FE210894A0F6}"/>
              </a:ext>
            </a:extLst>
          </p:cNvPr>
          <p:cNvSpPr/>
          <p:nvPr/>
        </p:nvSpPr>
        <p:spPr>
          <a:xfrm>
            <a:off x="4163691" y="4208328"/>
            <a:ext cx="435978" cy="428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32" name="TextBox 31">
            <a:extLst>
              <a:ext uri="{FF2B5EF4-FFF2-40B4-BE49-F238E27FC236}">
                <a16:creationId xmlns:a16="http://schemas.microsoft.com/office/drawing/2014/main" id="{0629F47A-C9A9-4C8F-94F5-12C278DA077C}"/>
              </a:ext>
            </a:extLst>
          </p:cNvPr>
          <p:cNvSpPr txBox="1"/>
          <p:nvPr/>
        </p:nvSpPr>
        <p:spPr>
          <a:xfrm>
            <a:off x="4166417" y="4194851"/>
            <a:ext cx="435978" cy="475195"/>
          </a:xfrm>
          <a:prstGeom prst="rect">
            <a:avLst/>
          </a:prstGeom>
          <a:noFill/>
        </p:spPr>
        <p:txBody>
          <a:bodyPr wrap="square" rtlCol="0">
            <a:spAutoFit/>
          </a:bodyPr>
          <a:lstStyle/>
          <a:p>
            <a:pPr algn="ctr"/>
            <a:r>
              <a:rPr lang="en-US" sz="2488" b="1" dirty="0">
                <a:solidFill>
                  <a:srgbClr val="002060"/>
                </a:solidFill>
              </a:rPr>
              <a:t>8</a:t>
            </a:r>
          </a:p>
        </p:txBody>
      </p:sp>
      <p:sp>
        <p:nvSpPr>
          <p:cNvPr id="36" name="Block Arc 35">
            <a:extLst>
              <a:ext uri="{FF2B5EF4-FFF2-40B4-BE49-F238E27FC236}">
                <a16:creationId xmlns:a16="http://schemas.microsoft.com/office/drawing/2014/main" id="{564376AF-DDBC-426C-A232-BB4FDE342FF9}"/>
              </a:ext>
            </a:extLst>
          </p:cNvPr>
          <p:cNvSpPr/>
          <p:nvPr/>
        </p:nvSpPr>
        <p:spPr>
          <a:xfrm rot="5400000" flipH="1">
            <a:off x="4882307" y="968740"/>
            <a:ext cx="1476140" cy="1185958"/>
          </a:xfrm>
          <a:prstGeom prst="blockArc">
            <a:avLst>
              <a:gd name="adj1" fmla="val 10800000"/>
              <a:gd name="adj2" fmla="val 1572"/>
              <a:gd name="adj3" fmla="val 2764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solidFill>
                <a:schemeClr val="tx1"/>
              </a:solidFill>
            </a:endParaRPr>
          </a:p>
        </p:txBody>
      </p:sp>
      <p:sp>
        <p:nvSpPr>
          <p:cNvPr id="37" name="Rectangle 36">
            <a:extLst>
              <a:ext uri="{FF2B5EF4-FFF2-40B4-BE49-F238E27FC236}">
                <a16:creationId xmlns:a16="http://schemas.microsoft.com/office/drawing/2014/main" id="{884E4979-3AF5-4D13-A806-1D490F086444}"/>
              </a:ext>
            </a:extLst>
          </p:cNvPr>
          <p:cNvSpPr/>
          <p:nvPr/>
        </p:nvSpPr>
        <p:spPr>
          <a:xfrm>
            <a:off x="2048558" y="824722"/>
            <a:ext cx="3576081" cy="328522"/>
          </a:xfrm>
          <a:prstGeom prst="rect">
            <a:avLst/>
          </a:prstGeom>
          <a:gradFill>
            <a:gsLst>
              <a:gs pos="0">
                <a:srgbClr val="FF00FF"/>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sp>
        <p:nvSpPr>
          <p:cNvPr id="44" name="Rectangle 43">
            <a:extLst>
              <a:ext uri="{FF2B5EF4-FFF2-40B4-BE49-F238E27FC236}">
                <a16:creationId xmlns:a16="http://schemas.microsoft.com/office/drawing/2014/main" id="{E59CB928-6FF3-4A39-8560-80915151D77B}"/>
              </a:ext>
            </a:extLst>
          </p:cNvPr>
          <p:cNvSpPr/>
          <p:nvPr/>
        </p:nvSpPr>
        <p:spPr>
          <a:xfrm>
            <a:off x="1918337" y="73299"/>
            <a:ext cx="695181" cy="166792"/>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t>GCSE Music</a:t>
            </a:r>
          </a:p>
        </p:txBody>
      </p:sp>
      <p:sp>
        <p:nvSpPr>
          <p:cNvPr id="46" name="Rectangle 45">
            <a:extLst>
              <a:ext uri="{FF2B5EF4-FFF2-40B4-BE49-F238E27FC236}">
                <a16:creationId xmlns:a16="http://schemas.microsoft.com/office/drawing/2014/main" id="{0E7995E7-D113-4C45-B000-62D8D560C8B4}"/>
              </a:ext>
            </a:extLst>
          </p:cNvPr>
          <p:cNvSpPr/>
          <p:nvPr/>
        </p:nvSpPr>
        <p:spPr>
          <a:xfrm>
            <a:off x="5898109" y="8177747"/>
            <a:ext cx="601740" cy="316793"/>
          </a:xfrm>
          <a:prstGeom prst="rect">
            <a:avLst/>
          </a:prstGeom>
          <a:gradFill flip="none" rotWithShape="1">
            <a:gsLst>
              <a:gs pos="0">
                <a:srgbClr val="FF00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6"/>
          </a:p>
        </p:txBody>
      </p:sp>
      <p:cxnSp>
        <p:nvCxnSpPr>
          <p:cNvPr id="47" name="Straight Connector 46">
            <a:extLst>
              <a:ext uri="{FF2B5EF4-FFF2-40B4-BE49-F238E27FC236}">
                <a16:creationId xmlns:a16="http://schemas.microsoft.com/office/drawing/2014/main" id="{8FC0598E-712A-425B-833E-3777A838D019}"/>
              </a:ext>
            </a:extLst>
          </p:cNvPr>
          <p:cNvCxnSpPr>
            <a:cxnSpLocks/>
          </p:cNvCxnSpPr>
          <p:nvPr/>
        </p:nvCxnSpPr>
        <p:spPr>
          <a:xfrm flipV="1">
            <a:off x="4626577" y="8356324"/>
            <a:ext cx="0" cy="28079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1CB999-7728-4C71-BE1E-AF19D9E3A605}"/>
              </a:ext>
            </a:extLst>
          </p:cNvPr>
          <p:cNvCxnSpPr>
            <a:cxnSpLocks/>
          </p:cNvCxnSpPr>
          <p:nvPr/>
        </p:nvCxnSpPr>
        <p:spPr>
          <a:xfrm flipV="1">
            <a:off x="3315681" y="7218620"/>
            <a:ext cx="163208" cy="28587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FF9692A-248C-4EC7-A1E1-E8D00E754D18}"/>
              </a:ext>
            </a:extLst>
          </p:cNvPr>
          <p:cNvCxnSpPr>
            <a:cxnSpLocks/>
            <a:stCxn id="81" idx="2"/>
          </p:cNvCxnSpPr>
          <p:nvPr/>
        </p:nvCxnSpPr>
        <p:spPr>
          <a:xfrm>
            <a:off x="4999880" y="6915155"/>
            <a:ext cx="325759" cy="303465"/>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513ADA-A89B-4F42-B69C-7740D8438784}"/>
              </a:ext>
            </a:extLst>
          </p:cNvPr>
          <p:cNvCxnSpPr>
            <a:cxnSpLocks/>
          </p:cNvCxnSpPr>
          <p:nvPr/>
        </p:nvCxnSpPr>
        <p:spPr>
          <a:xfrm flipV="1">
            <a:off x="3942138" y="5800768"/>
            <a:ext cx="89861" cy="25587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556473-4F70-4E5E-A4CE-03FCD6968A82}"/>
              </a:ext>
            </a:extLst>
          </p:cNvPr>
          <p:cNvCxnSpPr>
            <a:cxnSpLocks/>
            <a:stCxn id="87" idx="0"/>
          </p:cNvCxnSpPr>
          <p:nvPr/>
        </p:nvCxnSpPr>
        <p:spPr>
          <a:xfrm flipH="1" flipV="1">
            <a:off x="3057685" y="4404207"/>
            <a:ext cx="461446" cy="46250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7F7CCE8-D0C4-4621-B318-42C5008F8C1D}"/>
              </a:ext>
            </a:extLst>
          </p:cNvPr>
          <p:cNvCxnSpPr>
            <a:cxnSpLocks/>
            <a:stCxn id="92" idx="0"/>
          </p:cNvCxnSpPr>
          <p:nvPr/>
        </p:nvCxnSpPr>
        <p:spPr>
          <a:xfrm flipH="1" flipV="1">
            <a:off x="4452345" y="3249906"/>
            <a:ext cx="205486" cy="270418"/>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96C9D3B-0CDE-4142-A653-274A64153DED}"/>
              </a:ext>
            </a:extLst>
          </p:cNvPr>
          <p:cNvCxnSpPr>
            <a:cxnSpLocks/>
            <a:stCxn id="95" idx="3"/>
          </p:cNvCxnSpPr>
          <p:nvPr/>
        </p:nvCxnSpPr>
        <p:spPr>
          <a:xfrm>
            <a:off x="1883712" y="3028040"/>
            <a:ext cx="399357" cy="94401"/>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8B7DC8A-746B-4C28-943D-697C6193F6A9}"/>
              </a:ext>
            </a:extLst>
          </p:cNvPr>
          <p:cNvCxnSpPr>
            <a:cxnSpLocks/>
          </p:cNvCxnSpPr>
          <p:nvPr/>
        </p:nvCxnSpPr>
        <p:spPr>
          <a:xfrm flipH="1" flipV="1">
            <a:off x="3933748" y="2175188"/>
            <a:ext cx="5593" cy="28008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33EB5D-AF1E-46BF-8CE9-0C34C0E13A61}"/>
              </a:ext>
            </a:extLst>
          </p:cNvPr>
          <p:cNvCxnSpPr>
            <a:cxnSpLocks/>
          </p:cNvCxnSpPr>
          <p:nvPr/>
        </p:nvCxnSpPr>
        <p:spPr>
          <a:xfrm flipH="1" flipV="1">
            <a:off x="5521660" y="990940"/>
            <a:ext cx="5593" cy="28008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D4A5E79-02FA-41EB-9664-F3C14BB50919}"/>
              </a:ext>
            </a:extLst>
          </p:cNvPr>
          <p:cNvSpPr/>
          <p:nvPr/>
        </p:nvSpPr>
        <p:spPr>
          <a:xfrm>
            <a:off x="2888500" y="7480662"/>
            <a:ext cx="1831063" cy="623278"/>
          </a:xfrm>
          <a:prstGeom prst="rect">
            <a:avLst/>
          </a:prstGeom>
          <a:solidFill>
            <a:srgbClr val="FF0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t>The Voice</a:t>
            </a:r>
          </a:p>
          <a:p>
            <a:pPr algn="ctr"/>
            <a:r>
              <a:rPr lang="en-GB" sz="800" dirty="0"/>
              <a:t>A day off timetable all about the voice and how we can use it. Ending in a performance in a large group.</a:t>
            </a:r>
          </a:p>
        </p:txBody>
      </p:sp>
      <p:sp>
        <p:nvSpPr>
          <p:cNvPr id="81" name="Rectangle 80">
            <a:extLst>
              <a:ext uri="{FF2B5EF4-FFF2-40B4-BE49-F238E27FC236}">
                <a16:creationId xmlns:a16="http://schemas.microsoft.com/office/drawing/2014/main" id="{CBAED632-47A5-4CF4-A7C5-587ED78A748E}"/>
              </a:ext>
            </a:extLst>
          </p:cNvPr>
          <p:cNvSpPr/>
          <p:nvPr/>
        </p:nvSpPr>
        <p:spPr>
          <a:xfrm>
            <a:off x="4308544" y="6087768"/>
            <a:ext cx="1382672" cy="827387"/>
          </a:xfrm>
          <a:prstGeom prst="rect">
            <a:avLst/>
          </a:prstGeom>
          <a:solidFill>
            <a:srgbClr val="FFC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The Orchestra</a:t>
            </a:r>
          </a:p>
          <a:p>
            <a:pPr algn="ctr"/>
            <a:r>
              <a:rPr lang="en-GB" sz="800" dirty="0">
                <a:solidFill>
                  <a:schemeClr val="tx1"/>
                </a:solidFill>
              </a:rPr>
              <a:t>A day off timetable all about the orchestra and the instruments included. </a:t>
            </a:r>
          </a:p>
        </p:txBody>
      </p:sp>
      <p:sp>
        <p:nvSpPr>
          <p:cNvPr id="84" name="Rectangle 83">
            <a:extLst>
              <a:ext uri="{FF2B5EF4-FFF2-40B4-BE49-F238E27FC236}">
                <a16:creationId xmlns:a16="http://schemas.microsoft.com/office/drawing/2014/main" id="{40CEFFC8-6AFA-44DE-A89E-2DD8BC871E6C}"/>
              </a:ext>
            </a:extLst>
          </p:cNvPr>
          <p:cNvSpPr/>
          <p:nvPr/>
        </p:nvSpPr>
        <p:spPr>
          <a:xfrm>
            <a:off x="2283069" y="6019419"/>
            <a:ext cx="1820457" cy="838396"/>
          </a:xfrm>
          <a:prstGeom prst="rect">
            <a:avLst/>
          </a:prstGeom>
          <a:solidFill>
            <a:srgbClr val="FFC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West African Drumming</a:t>
            </a:r>
          </a:p>
          <a:p>
            <a:pPr algn="ctr"/>
            <a:r>
              <a:rPr lang="en-GB" sz="900" dirty="0">
                <a:solidFill>
                  <a:schemeClr val="tx1"/>
                </a:solidFill>
              </a:rPr>
              <a:t>Rhythmic composition skills, improvisation skills, rhythmic notation, tempo</a:t>
            </a:r>
          </a:p>
        </p:txBody>
      </p:sp>
      <p:sp>
        <p:nvSpPr>
          <p:cNvPr id="87" name="Rectangle 86">
            <a:extLst>
              <a:ext uri="{FF2B5EF4-FFF2-40B4-BE49-F238E27FC236}">
                <a16:creationId xmlns:a16="http://schemas.microsoft.com/office/drawing/2014/main" id="{8EBB10C4-82E2-4A36-8D86-4F5B908AE3B0}"/>
              </a:ext>
            </a:extLst>
          </p:cNvPr>
          <p:cNvSpPr/>
          <p:nvPr/>
        </p:nvSpPr>
        <p:spPr>
          <a:xfrm>
            <a:off x="2697705" y="4866707"/>
            <a:ext cx="1642851" cy="599199"/>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Ukulele</a:t>
            </a:r>
          </a:p>
          <a:p>
            <a:pPr algn="ctr"/>
            <a:r>
              <a:rPr lang="en-GB" sz="800" dirty="0">
                <a:solidFill>
                  <a:schemeClr val="tx1"/>
                </a:solidFill>
              </a:rPr>
              <a:t>Small ensemble performance and rehearsal skills, major and minor chords, TAB notation</a:t>
            </a:r>
          </a:p>
        </p:txBody>
      </p:sp>
      <p:sp>
        <p:nvSpPr>
          <p:cNvPr id="90" name="Rectangle 89">
            <a:extLst>
              <a:ext uri="{FF2B5EF4-FFF2-40B4-BE49-F238E27FC236}">
                <a16:creationId xmlns:a16="http://schemas.microsoft.com/office/drawing/2014/main" id="{EE500B66-A476-4F63-A0D5-9B128E12CAC1}"/>
              </a:ext>
            </a:extLst>
          </p:cNvPr>
          <p:cNvSpPr/>
          <p:nvPr/>
        </p:nvSpPr>
        <p:spPr>
          <a:xfrm>
            <a:off x="775318" y="4843090"/>
            <a:ext cx="1048742" cy="856565"/>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Composition 1</a:t>
            </a:r>
          </a:p>
          <a:p>
            <a:pPr algn="ctr"/>
            <a:r>
              <a:rPr lang="en-GB" sz="800" dirty="0">
                <a:solidFill>
                  <a:schemeClr val="tx1"/>
                </a:solidFill>
              </a:rPr>
              <a:t>A day off timetable all about </a:t>
            </a:r>
            <a:r>
              <a:rPr lang="en-GB" sz="800" dirty="0" smtClean="0">
                <a:solidFill>
                  <a:schemeClr val="tx1"/>
                </a:solidFill>
              </a:rPr>
              <a:t>composition and </a:t>
            </a:r>
            <a:r>
              <a:rPr lang="en-GB" sz="800" dirty="0" err="1" smtClean="0">
                <a:solidFill>
                  <a:schemeClr val="tx1"/>
                </a:solidFill>
              </a:rPr>
              <a:t>songwriting</a:t>
            </a:r>
            <a:r>
              <a:rPr lang="en-GB" sz="800" dirty="0" smtClean="0">
                <a:solidFill>
                  <a:schemeClr val="tx1"/>
                </a:solidFill>
              </a:rPr>
              <a:t>. </a:t>
            </a:r>
            <a:endParaRPr lang="en-GB" sz="800" dirty="0">
              <a:solidFill>
                <a:schemeClr val="tx1"/>
              </a:solidFill>
            </a:endParaRPr>
          </a:p>
        </p:txBody>
      </p:sp>
      <p:sp>
        <p:nvSpPr>
          <p:cNvPr id="92" name="Rectangle 91">
            <a:extLst>
              <a:ext uri="{FF2B5EF4-FFF2-40B4-BE49-F238E27FC236}">
                <a16:creationId xmlns:a16="http://schemas.microsoft.com/office/drawing/2014/main" id="{26C376FB-7C41-4157-92B1-68BB1362DD2A}"/>
              </a:ext>
            </a:extLst>
          </p:cNvPr>
          <p:cNvSpPr/>
          <p:nvPr/>
        </p:nvSpPr>
        <p:spPr>
          <a:xfrm>
            <a:off x="3735935" y="3520324"/>
            <a:ext cx="1843792" cy="551204"/>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ysClr val="windowText" lastClr="000000"/>
                </a:solidFill>
              </a:rPr>
              <a:t>Cartoon Music</a:t>
            </a:r>
          </a:p>
          <a:p>
            <a:pPr algn="ctr"/>
            <a:r>
              <a:rPr lang="en-GB" sz="800" dirty="0">
                <a:solidFill>
                  <a:sysClr val="windowText" lastClr="000000"/>
                </a:solidFill>
              </a:rPr>
              <a:t>Introduction to Cubase, composing for visual clips, Mickey </a:t>
            </a:r>
            <a:r>
              <a:rPr lang="en-GB" sz="800" dirty="0" err="1">
                <a:solidFill>
                  <a:sysClr val="windowText" lastClr="000000"/>
                </a:solidFill>
              </a:rPr>
              <a:t>Mousing</a:t>
            </a:r>
            <a:r>
              <a:rPr lang="en-GB" sz="800" dirty="0">
                <a:solidFill>
                  <a:sysClr val="windowText" lastClr="000000"/>
                </a:solidFill>
              </a:rPr>
              <a:t> and exploration of sound effects</a:t>
            </a:r>
          </a:p>
        </p:txBody>
      </p:sp>
      <p:sp>
        <p:nvSpPr>
          <p:cNvPr id="95" name="Rectangle 94">
            <a:extLst>
              <a:ext uri="{FF2B5EF4-FFF2-40B4-BE49-F238E27FC236}">
                <a16:creationId xmlns:a16="http://schemas.microsoft.com/office/drawing/2014/main" id="{5E47F07D-84A1-40EB-90A3-849B7123E3E7}"/>
              </a:ext>
            </a:extLst>
          </p:cNvPr>
          <p:cNvSpPr/>
          <p:nvPr/>
        </p:nvSpPr>
        <p:spPr>
          <a:xfrm>
            <a:off x="695803" y="2379540"/>
            <a:ext cx="1187909" cy="1297000"/>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rPr>
              <a:t>Samba</a:t>
            </a:r>
          </a:p>
          <a:p>
            <a:pPr algn="ctr"/>
            <a:r>
              <a:rPr lang="en-GB" sz="800" dirty="0">
                <a:solidFill>
                  <a:schemeClr val="bg1"/>
                </a:solidFill>
              </a:rPr>
              <a:t>Large ensemble performance and rehearsal skills, rhythmic notation and composition, instrument identification, call &amp; response, dynamics and tempo</a:t>
            </a:r>
          </a:p>
        </p:txBody>
      </p:sp>
      <p:sp>
        <p:nvSpPr>
          <p:cNvPr id="97" name="Rectangle 96">
            <a:extLst>
              <a:ext uri="{FF2B5EF4-FFF2-40B4-BE49-F238E27FC236}">
                <a16:creationId xmlns:a16="http://schemas.microsoft.com/office/drawing/2014/main" id="{EA2EBDAD-6EF8-4671-8A9D-06E7FBAF3A63}"/>
              </a:ext>
            </a:extLst>
          </p:cNvPr>
          <p:cNvSpPr/>
          <p:nvPr/>
        </p:nvSpPr>
        <p:spPr>
          <a:xfrm>
            <a:off x="4043089" y="2339505"/>
            <a:ext cx="1806664" cy="740056"/>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Composition</a:t>
            </a:r>
            <a:r>
              <a:rPr lang="en-GB" sz="1200" b="1" dirty="0">
                <a:solidFill>
                  <a:schemeClr val="bg1"/>
                </a:solidFill>
              </a:rPr>
              <a:t> 2</a:t>
            </a:r>
          </a:p>
          <a:p>
            <a:pPr algn="ctr"/>
            <a:r>
              <a:rPr lang="en-GB" sz="1000" dirty="0">
                <a:solidFill>
                  <a:schemeClr val="bg1"/>
                </a:solidFill>
              </a:rPr>
              <a:t>Developing composition skills using Cubase</a:t>
            </a:r>
            <a:endParaRPr lang="en-GB" sz="900" dirty="0">
              <a:solidFill>
                <a:schemeClr val="bg1"/>
              </a:solidFill>
            </a:endParaRPr>
          </a:p>
        </p:txBody>
      </p:sp>
      <p:sp>
        <p:nvSpPr>
          <p:cNvPr id="98" name="Rectangle 97">
            <a:extLst>
              <a:ext uri="{FF2B5EF4-FFF2-40B4-BE49-F238E27FC236}">
                <a16:creationId xmlns:a16="http://schemas.microsoft.com/office/drawing/2014/main" id="{D7E17C62-8E4D-4E6A-80F9-C0D01D871C97}"/>
              </a:ext>
            </a:extLst>
          </p:cNvPr>
          <p:cNvSpPr/>
          <p:nvPr/>
        </p:nvSpPr>
        <p:spPr>
          <a:xfrm>
            <a:off x="4581357" y="1217723"/>
            <a:ext cx="1116313" cy="556541"/>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Band Project 1</a:t>
            </a:r>
          </a:p>
          <a:p>
            <a:pPr algn="ctr"/>
            <a:r>
              <a:rPr lang="en-GB" sz="700" dirty="0">
                <a:solidFill>
                  <a:schemeClr val="bg1"/>
                </a:solidFill>
              </a:rPr>
              <a:t>Exploring ensemble rehearsal skills, developing performance techniques</a:t>
            </a:r>
          </a:p>
        </p:txBody>
      </p:sp>
      <p:sp>
        <p:nvSpPr>
          <p:cNvPr id="102" name="TextBox 101">
            <a:extLst>
              <a:ext uri="{FF2B5EF4-FFF2-40B4-BE49-F238E27FC236}">
                <a16:creationId xmlns:a16="http://schemas.microsoft.com/office/drawing/2014/main" id="{3C32F8C1-CFF6-4597-BFF7-6E199A9758C7}"/>
              </a:ext>
            </a:extLst>
          </p:cNvPr>
          <p:cNvSpPr txBox="1"/>
          <p:nvPr/>
        </p:nvSpPr>
        <p:spPr>
          <a:xfrm>
            <a:off x="4823376" y="77650"/>
            <a:ext cx="1729962" cy="539250"/>
          </a:xfrm>
          <a:prstGeom prst="rect">
            <a:avLst/>
          </a:prstGeom>
          <a:noFill/>
        </p:spPr>
        <p:txBody>
          <a:bodyPr wrap="none" rtlCol="0">
            <a:spAutoFit/>
          </a:bodyPr>
          <a:lstStyle/>
          <a:p>
            <a:pPr algn="ctr"/>
            <a:r>
              <a:rPr lang="en-GB" sz="1452" b="1" dirty="0">
                <a:solidFill>
                  <a:srgbClr val="202B5C"/>
                </a:solidFill>
                <a:latin typeface="Century Gothic" panose="020B0502020202020204" pitchFamily="34" charset="0"/>
              </a:rPr>
              <a:t>Our Music</a:t>
            </a:r>
            <a:br>
              <a:rPr lang="en-GB" sz="1452" b="1" dirty="0">
                <a:solidFill>
                  <a:srgbClr val="202B5C"/>
                </a:solidFill>
                <a:latin typeface="Century Gothic" panose="020B0502020202020204" pitchFamily="34" charset="0"/>
              </a:rPr>
            </a:br>
            <a:r>
              <a:rPr lang="en-GB" sz="1452" b="1" dirty="0">
                <a:solidFill>
                  <a:srgbClr val="202B5C"/>
                </a:solidFill>
                <a:latin typeface="Century Gothic" panose="020B0502020202020204" pitchFamily="34" charset="0"/>
              </a:rPr>
              <a:t>Learning Journey</a:t>
            </a:r>
          </a:p>
        </p:txBody>
      </p:sp>
      <p:pic>
        <p:nvPicPr>
          <p:cNvPr id="105" name="Picture 8" descr="Song Writing Clipart">
            <a:extLst>
              <a:ext uri="{FF2B5EF4-FFF2-40B4-BE49-F238E27FC236}">
                <a16:creationId xmlns:a16="http://schemas.microsoft.com/office/drawing/2014/main" id="{FA297CDD-82DD-4CC0-8F2A-9A0F7645FD1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19717" y="8334595"/>
            <a:ext cx="537565" cy="4215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Clipart Of Ukulele">
            <a:extLst>
              <a:ext uri="{FF2B5EF4-FFF2-40B4-BE49-F238E27FC236}">
                <a16:creationId xmlns:a16="http://schemas.microsoft.com/office/drawing/2014/main" id="{E2DC21DC-CE6F-499B-8250-7E2AEBE61D9A}"/>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934" b="89625" l="8824" r="91176">
                        <a14:foregroundMark x1="8824" y1="53863" x2="8824" y2="53863"/>
                        <a14:foregroundMark x1="91176" y1="33996" x2="91176" y2="33996"/>
                        <a14:foregroundMark x1="90196" y1="42384" x2="90196" y2="42384"/>
                        <a14:foregroundMark x1="33497" y1="39294" x2="33497" y2="39294"/>
                      </a14:backgroundRemoval>
                    </a14:imgEffect>
                  </a14:imgLayer>
                </a14:imgProps>
              </a:ext>
              <a:ext uri="{28A0092B-C50C-407E-A947-70E740481C1C}">
                <a14:useLocalDpi xmlns:a14="http://schemas.microsoft.com/office/drawing/2010/main" val="0"/>
              </a:ext>
            </a:extLst>
          </a:blip>
          <a:srcRect/>
          <a:stretch>
            <a:fillRect/>
          </a:stretch>
        </p:blipFill>
        <p:spPr bwMode="auto">
          <a:xfrm rot="20363010">
            <a:off x="2422231" y="4600777"/>
            <a:ext cx="746883" cy="5528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2" descr="Transparent African Drum Clipart">
            <a:extLst>
              <a:ext uri="{FF2B5EF4-FFF2-40B4-BE49-F238E27FC236}">
                <a16:creationId xmlns:a16="http://schemas.microsoft.com/office/drawing/2014/main" id="{C2545D8F-748D-4E58-921C-3F93320EA61E}"/>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8406" b="90000" l="7273" r="94091">
                        <a14:foregroundMark x1="7386" y1="28406" x2="7386" y2="28406"/>
                        <a14:foregroundMark x1="54318" y1="8406" x2="54318" y2="8406"/>
                        <a14:foregroundMark x1="90909" y1="31594" x2="90909" y2="31594"/>
                        <a14:foregroundMark x1="94091" y1="32464" x2="94091" y2="32464"/>
                        <a14:foregroundMark x1="55909" y1="90000" x2="55909"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2007214" y="5864617"/>
            <a:ext cx="595980" cy="46730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Orchestra - Orchestra String Instruments Cartoon Clipart (#3224048 ...">
            <a:extLst>
              <a:ext uri="{FF2B5EF4-FFF2-40B4-BE49-F238E27FC236}">
                <a16:creationId xmlns:a16="http://schemas.microsoft.com/office/drawing/2014/main" id="{FF9AAFDD-0330-450D-9D0D-69BA685DBD6F}"/>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8377" b="92321" l="7500" r="94167">
                        <a14:foregroundMark x1="31548" y1="26178" x2="34048" y2="34729"/>
                        <a14:foregroundMark x1="34048" y1="34729" x2="32619" y2="43805"/>
                        <a14:foregroundMark x1="32619" y1="43805" x2="37857" y2="72775"/>
                        <a14:foregroundMark x1="14286" y1="37347" x2="15000" y2="41361"/>
                        <a14:foregroundMark x1="14167" y1="35777" x2="12262" y2="40838"/>
                        <a14:foregroundMark x1="12143" y1="48691" x2="7857" y2="67714"/>
                        <a14:foregroundMark x1="88095" y1="30716" x2="87976" y2="40314"/>
                        <a14:foregroundMark x1="87976" y1="40314" x2="90952" y2="49215"/>
                        <a14:foregroundMark x1="90952" y1="49215" x2="91429" y2="76091"/>
                        <a14:foregroundMark x1="94167" y1="82199" x2="90357" y2="86387"/>
                        <a14:foregroundMark x1="93810" y1="81675" x2="88810" y2="87260"/>
                        <a14:foregroundMark x1="88810" y1="87260" x2="83095" y2="89354"/>
                        <a14:foregroundMark x1="83095" y1="89354" x2="76905" y2="87609"/>
                        <a14:foregroundMark x1="76905" y1="87609" x2="74643" y2="83595"/>
                        <a14:foregroundMark x1="66310" y1="8551" x2="66310" y2="8551"/>
                        <a14:foregroundMark x1="25595" y1="83072" x2="25595" y2="83072"/>
                        <a14:foregroundMark x1="26310" y1="83072" x2="26310" y2="83072"/>
                        <a14:foregroundMark x1="26667" y1="87086" x2="26667" y2="87086"/>
                        <a14:foregroundMark x1="27381" y1="90576" x2="27381" y2="90576"/>
                        <a14:foregroundMark x1="44167" y1="78534" x2="44167" y2="78534"/>
                        <a14:foregroundMark x1="43452" y1="76440" x2="43452" y2="76440"/>
                        <a14:foregroundMark x1="52381" y1="72600" x2="52381" y2="72600"/>
                        <a14:foregroundMark x1="52738" y1="74695" x2="52738" y2="74695"/>
                        <a14:foregroundMark x1="51190" y1="81152" x2="51190" y2="81152"/>
                        <a14:foregroundMark x1="51786" y1="77836" x2="51786" y2="77836"/>
                        <a14:foregroundMark x1="69167" y1="83072" x2="69167" y2="83072"/>
                        <a14:foregroundMark x1="67738" y1="88656" x2="67738" y2="88656"/>
                        <a14:foregroundMark x1="67024" y1="92321" x2="67024" y2="92321"/>
                        <a14:foregroundMark x1="66071" y1="84817" x2="66071" y2="84817"/>
                        <a14:foregroundMark x1="71310" y1="84642" x2="71310" y2="84642"/>
                        <a14:foregroundMark x1="74048" y1="87784" x2="74048" y2="87784"/>
                        <a14:foregroundMark x1="50238" y1="73997" x2="50238" y2="73997"/>
                        <a14:foregroundMark x1="55595" y1="73997" x2="55595" y2="73997"/>
                        <a14:foregroundMark x1="58333" y1="76963" x2="58333" y2="76963"/>
                        <a14:foregroundMark x1="50595" y1="45724" x2="50595" y2="45724"/>
                        <a14:foregroundMark x1="53452" y1="51309" x2="53452" y2="51309"/>
                        <a14:foregroundMark x1="53452" y1="48517" x2="53452" y2="48517"/>
                        <a14:foregroundMark x1="56071" y1="49564" x2="52619" y2="46946"/>
                        <a14:foregroundMark x1="66667" y1="55846" x2="71071" y2="59860"/>
                        <a14:foregroundMark x1="42143" y1="65271" x2="42143" y2="65271"/>
                        <a14:foregroundMark x1="42143" y1="62827" x2="42143" y2="62827"/>
                        <a14:foregroundMark x1="42024" y1="56370" x2="42024" y2="56370"/>
                        <a14:foregroundMark x1="39286" y1="48517" x2="45119" y2="45899"/>
                        <a14:foregroundMark x1="45119" y1="45899" x2="45119" y2="45724"/>
                        <a14:foregroundMark x1="85714" y1="20244" x2="84524" y2="22688"/>
                        <a14:foregroundMark x1="67143" y1="19895" x2="69405" y2="23386"/>
                        <a14:foregroundMark x1="43452" y1="75742" x2="43452" y2="75742"/>
                        <a14:foregroundMark x1="44405" y1="71728" x2="44405" y2="71728"/>
                        <a14:foregroundMark x1="45952" y1="72949" x2="45952" y2="72949"/>
                      </a14:backgroundRemoval>
                    </a14:imgEffect>
                  </a14:imgLayer>
                </a14:imgProps>
              </a:ext>
              <a:ext uri="{28A0092B-C50C-407E-A947-70E740481C1C}">
                <a14:useLocalDpi xmlns:a14="http://schemas.microsoft.com/office/drawing/2010/main" val="0"/>
              </a:ext>
            </a:extLst>
          </a:blip>
          <a:srcRect/>
          <a:stretch>
            <a:fillRect/>
          </a:stretch>
        </p:blipFill>
        <p:spPr bwMode="auto">
          <a:xfrm>
            <a:off x="5495492" y="6629308"/>
            <a:ext cx="654118" cy="4462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Band clipart pop band, Band pop band Transparent FREE for download ...">
            <a:extLst>
              <a:ext uri="{FF2B5EF4-FFF2-40B4-BE49-F238E27FC236}">
                <a16:creationId xmlns:a16="http://schemas.microsoft.com/office/drawing/2014/main" id="{C49745A7-A68E-4FC7-BE6F-A5AE9081175F}"/>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800724" y="549288"/>
            <a:ext cx="662098" cy="48498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Drum clipart drum set, Drum drum set Transparent FREE for download ...">
            <a:extLst>
              <a:ext uri="{FF2B5EF4-FFF2-40B4-BE49-F238E27FC236}">
                <a16:creationId xmlns:a16="http://schemas.microsoft.com/office/drawing/2014/main" id="{4899D7C0-6663-457B-83EF-17158995D622}"/>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095087" y="7496306"/>
            <a:ext cx="601804" cy="40739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Kids Music Boy &amp; Girls Stock Illustrations, Images &amp; Vectors ...">
            <a:extLst>
              <a:ext uri="{FF2B5EF4-FFF2-40B4-BE49-F238E27FC236}">
                <a16:creationId xmlns:a16="http://schemas.microsoft.com/office/drawing/2014/main" id="{DE620B27-071E-4077-AA9E-2C04162DA980}"/>
              </a:ext>
            </a:extLst>
          </p:cNvPr>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1786" b="90000" l="3195" r="92971">
                        <a14:foregroundMark x1="43770" y1="10000" x2="59744" y2="9643"/>
                        <a14:foregroundMark x1="59744" y1="9643" x2="59744" y2="13214"/>
                        <a14:foregroundMark x1="56550" y1="7500" x2="51757" y2="5357"/>
                        <a14:foregroundMark x1="51757" y1="1786" x2="51757" y2="1786"/>
                        <a14:foregroundMark x1="8626" y1="37857" x2="6390" y2="46786"/>
                        <a14:foregroundMark x1="5431" y1="60357" x2="3195" y2="73929"/>
                        <a14:foregroundMark x1="8307" y1="62857" x2="6390" y2="56429"/>
                        <a14:foregroundMark x1="10543" y1="85357" x2="10543" y2="85357"/>
                        <a14:foregroundMark x1="10543" y1="90000" x2="10543" y2="90000"/>
                        <a14:foregroundMark x1="27476" y1="90357" x2="27476" y2="90357"/>
                        <a14:foregroundMark x1="74441" y1="89643" x2="74441" y2="89643"/>
                        <a14:foregroundMark x1="89137" y1="88571" x2="89137" y2="88571"/>
                        <a14:foregroundMark x1="89457" y1="85357" x2="87859" y2="78929"/>
                        <a14:foregroundMark x1="92971" y1="68929" x2="92971" y2="68929"/>
                        <a14:foregroundMark x1="75080" y1="81071" x2="75080" y2="81071"/>
                        <a14:foregroundMark x1="75080" y1="81786" x2="75080" y2="81786"/>
                        <a14:foregroundMark x1="86262" y1="82500" x2="86262" y2="82500"/>
                        <a14:foregroundMark x1="30032" y1="34643" x2="28115" y2="26786"/>
                        <a14:foregroundMark x1="74760" y1="27500" x2="74760" y2="30714"/>
                        <a14:foregroundMark x1="51757" y1="19643" x2="51757" y2="19643"/>
                        <a14:foregroundMark x1="69649" y1="62857" x2="69649" y2="62857"/>
                        <a14:foregroundMark x1="71885" y1="61786" x2="71885" y2="61786"/>
                      </a14:backgroundRemoval>
                    </a14:imgEffect>
                  </a14:imgLayer>
                </a14:imgProps>
              </a:ext>
              <a:ext uri="{28A0092B-C50C-407E-A947-70E740481C1C}">
                <a14:useLocalDpi xmlns:a14="http://schemas.microsoft.com/office/drawing/2010/main" val="0"/>
              </a:ext>
            </a:extLst>
          </a:blip>
          <a:srcRect b="5624"/>
          <a:stretch/>
        </p:blipFill>
        <p:spPr bwMode="auto">
          <a:xfrm>
            <a:off x="5760717" y="1807054"/>
            <a:ext cx="519425" cy="43852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Violinist Clipart Violin Viola Clip Art , Png Download - Girl ...">
            <a:extLst>
              <a:ext uri="{FF2B5EF4-FFF2-40B4-BE49-F238E27FC236}">
                <a16:creationId xmlns:a16="http://schemas.microsoft.com/office/drawing/2014/main" id="{69DC7114-9765-470D-8DF6-7DE61537E49E}"/>
              </a:ext>
            </a:extLst>
          </p:cNvPr>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8477" b="91680" l="9881" r="90000">
                        <a14:foregroundMark x1="9881" y1="76923" x2="9881" y2="76923"/>
                        <a14:foregroundMark x1="36310" y1="91680" x2="36310" y2="91680"/>
                        <a14:foregroundMark x1="39881" y1="8477" x2="39881" y2="8477"/>
                        <a14:foregroundMark x1="72262" y1="14914" x2="72262" y2="14914"/>
                        <a14:foregroundMark x1="27500" y1="86813" x2="27500" y2="86813"/>
                      </a14:backgroundRemoval>
                    </a14:imgEffect>
                  </a14:imgLayer>
                </a14:imgProps>
              </a:ext>
              <a:ext uri="{28A0092B-C50C-407E-A947-70E740481C1C}">
                <a14:useLocalDpi xmlns:a14="http://schemas.microsoft.com/office/drawing/2010/main" val="0"/>
              </a:ext>
            </a:extLst>
          </a:blip>
          <a:srcRect/>
          <a:stretch>
            <a:fillRect/>
          </a:stretch>
        </p:blipFill>
        <p:spPr bwMode="auto">
          <a:xfrm>
            <a:off x="5559994" y="5634229"/>
            <a:ext cx="720838" cy="5466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Free Singer Cliparts, Download Free Clip Art, Free Clip Art on ...">
            <a:extLst>
              <a:ext uri="{FF2B5EF4-FFF2-40B4-BE49-F238E27FC236}">
                <a16:creationId xmlns:a16="http://schemas.microsoft.com/office/drawing/2014/main" id="{41B6B49D-92EA-477C-9D2A-1035092903DE}"/>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ackgroundRemoval t="5738" b="94057" l="9961" r="89844">
                        <a14:foregroundMark x1="56055" y1="9016" x2="56055" y2="9016"/>
                        <a14:foregroundMark x1="56250" y1="5738" x2="56250" y2="5738"/>
                        <a14:foregroundMark x1="52734" y1="39959" x2="54102" y2="27459"/>
                        <a14:foregroundMark x1="73242" y1="40984" x2="76367" y2="46311"/>
                        <a14:foregroundMark x1="78711" y1="42418" x2="69336" y2="46721"/>
                        <a14:foregroundMark x1="69336" y1="46721" x2="69336" y2="46721"/>
                        <a14:foregroundMark x1="41211" y1="61885" x2="47656" y2="70287"/>
                        <a14:foregroundMark x1="47656" y1="70287" x2="43750" y2="71721"/>
                        <a14:foregroundMark x1="47852" y1="66189" x2="49805" y2="58402"/>
                        <a14:foregroundMark x1="44336" y1="82787" x2="43164" y2="93443"/>
                        <a14:foregroundMark x1="43164" y1="93443" x2="37109" y2="93238"/>
                        <a14:foregroundMark x1="56641" y1="94057" x2="56641" y2="94057"/>
                      </a14:backgroundRemoval>
                    </a14:imgEffect>
                  </a14:imgLayer>
                </a14:imgProps>
              </a:ext>
              <a:ext uri="{28A0092B-C50C-407E-A947-70E740481C1C}">
                <a14:useLocalDpi xmlns:a14="http://schemas.microsoft.com/office/drawing/2010/main" val="0"/>
              </a:ext>
            </a:extLst>
          </a:blip>
          <a:srcRect/>
          <a:stretch>
            <a:fillRect/>
          </a:stretch>
        </p:blipFill>
        <p:spPr bwMode="auto">
          <a:xfrm>
            <a:off x="5929665" y="893390"/>
            <a:ext cx="664768" cy="63360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6" descr="Roundup: 6 Top DAWs For DJ/Producers - Digital DJ Tips">
            <a:extLst>
              <a:ext uri="{FF2B5EF4-FFF2-40B4-BE49-F238E27FC236}">
                <a16:creationId xmlns:a16="http://schemas.microsoft.com/office/drawing/2014/main" id="{9E39CADA-1194-463D-8154-411C0679D9F2}"/>
              </a:ext>
            </a:extLst>
          </p:cNvPr>
          <p:cNvPicPr>
            <a:picLocks noChangeAspect="1" noChangeArrowheads="1"/>
          </p:cNvPicPr>
          <p:nvPr/>
        </p:nvPicPr>
        <p:blipFill>
          <a:blip r:embed="rId18" cstate="hqprint">
            <a:clrChange>
              <a:clrFrom>
                <a:srgbClr val="A0CCE7"/>
              </a:clrFrom>
              <a:clrTo>
                <a:srgbClr val="A0CCE7">
                  <a:alpha val="0"/>
                </a:srgbClr>
              </a:clrTo>
            </a:clrChange>
            <a:extLst>
              <a:ext uri="{28A0092B-C50C-407E-A947-70E740481C1C}">
                <a14:useLocalDpi xmlns:a14="http://schemas.microsoft.com/office/drawing/2010/main" val="0"/>
              </a:ext>
            </a:extLst>
          </a:blip>
          <a:srcRect/>
          <a:stretch>
            <a:fillRect/>
          </a:stretch>
        </p:blipFill>
        <p:spPr bwMode="auto">
          <a:xfrm>
            <a:off x="2999479" y="2894829"/>
            <a:ext cx="1251290" cy="66723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8" descr="Headphone Illustrations, Royalty-Free Vector Graphics &amp; Clip Art ...">
            <a:extLst>
              <a:ext uri="{FF2B5EF4-FFF2-40B4-BE49-F238E27FC236}">
                <a16:creationId xmlns:a16="http://schemas.microsoft.com/office/drawing/2014/main" id="{AA2E760D-A915-4C12-B122-0B0DB99BAAC6}"/>
              </a:ext>
            </a:extLst>
          </p:cNvPr>
          <p:cNvPicPr>
            <a:picLocks noChangeAspect="1" noChangeArrowheads="1"/>
          </p:cNvPicPr>
          <p:nvPr/>
        </p:nvPicPr>
        <p:blipFill>
          <a:blip r:embed="rId19"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7820" y="3066519"/>
            <a:ext cx="587883" cy="58788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2" descr="Sheet Music Clipart Images">
            <a:extLst>
              <a:ext uri="{FF2B5EF4-FFF2-40B4-BE49-F238E27FC236}">
                <a16:creationId xmlns:a16="http://schemas.microsoft.com/office/drawing/2014/main" id="{A9D8D2FB-7C72-41BC-9A52-6C92A43E932F}"/>
              </a:ext>
            </a:extLst>
          </p:cNvPr>
          <p:cNvPicPr>
            <a:picLocks noChangeAspect="1" noChangeArrowheads="1"/>
          </p:cNvPicPr>
          <p:nvPr/>
        </p:nvPicPr>
        <p:blipFill rotWithShape="1">
          <a:blip r:embed="rId20" cstate="hqprint">
            <a:extLst>
              <a:ext uri="{BEBA8EAE-BF5A-486C-A8C5-ECC9F3942E4B}">
                <a14:imgProps xmlns:a14="http://schemas.microsoft.com/office/drawing/2010/main">
                  <a14:imgLayer r:embed="rId21">
                    <a14:imgEffect>
                      <a14:backgroundRemoval t="5468" b="90576" l="5615" r="97231">
                        <a14:foregroundMark x1="55538" y1="14388" x2="49769" y2="6619"/>
                        <a14:foregroundMark x1="49769" y1="6619" x2="10000" y2="5468"/>
                        <a14:foregroundMark x1="7385" y1="40216" x2="6769" y2="52014"/>
                        <a14:foregroundMark x1="5923" y1="64604" x2="5923" y2="64604"/>
                        <a14:foregroundMark x1="45538" y1="44964" x2="72308" y2="51871"/>
                        <a14:foregroundMark x1="63154" y1="41942" x2="51462" y2="62878"/>
                        <a14:foregroundMark x1="70462" y1="87194" x2="70462" y2="87194"/>
                        <a14:foregroundMark x1="92692" y1="34460" x2="92692" y2="34460"/>
                        <a14:foregroundMark x1="97231" y1="31583" x2="97231" y2="31583"/>
                        <a14:foregroundMark x1="70462" y1="90576" x2="70462" y2="90576"/>
                      </a14:backgroundRemoval>
                    </a14:imgEffect>
                  </a14:imgLayer>
                </a14:imgProps>
              </a:ext>
              <a:ext uri="{28A0092B-C50C-407E-A947-70E740481C1C}">
                <a14:useLocalDpi xmlns:a14="http://schemas.microsoft.com/office/drawing/2010/main" val="0"/>
              </a:ext>
            </a:extLst>
          </a:blip>
          <a:srcRect b="7294"/>
          <a:stretch/>
        </p:blipFill>
        <p:spPr bwMode="auto">
          <a:xfrm>
            <a:off x="2127585" y="3796087"/>
            <a:ext cx="689332" cy="68330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8" descr="Exam PNG Pic | PNG All">
            <a:extLst>
              <a:ext uri="{FF2B5EF4-FFF2-40B4-BE49-F238E27FC236}">
                <a16:creationId xmlns:a16="http://schemas.microsoft.com/office/drawing/2014/main" id="{16AF893E-FBD8-487A-83A1-6C6CB22B4CA6}"/>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4469537" y="1773723"/>
            <a:ext cx="571786" cy="57178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0" descr="Headphones Computer Icons , Earphone PNG clipart | free cliparts ...">
            <a:extLst>
              <a:ext uri="{FF2B5EF4-FFF2-40B4-BE49-F238E27FC236}">
                <a16:creationId xmlns:a16="http://schemas.microsoft.com/office/drawing/2014/main" id="{54057A9E-85B9-44D7-9E07-569A795C416F}"/>
              </a:ext>
            </a:extLst>
          </p:cNvPr>
          <p:cNvPicPr>
            <a:picLocks noChangeAspect="1" noChangeArrowheads="1"/>
          </p:cNvPicPr>
          <p:nvPr/>
        </p:nvPicPr>
        <p:blipFill>
          <a:blip r:embed="rId23" cstate="hqprint">
            <a:extLst>
              <a:ext uri="{BEBA8EAE-BF5A-486C-A8C5-ECC9F3942E4B}">
                <a14:imgProps xmlns:a14="http://schemas.microsoft.com/office/drawing/2010/main">
                  <a14:imgLayer r:embed="rId24">
                    <a14:imgEffect>
                      <a14:backgroundRemoval t="1503" b="98831" l="9753" r="89973">
                        <a14:foregroundMark x1="34066" y1="9516" x2="38736" y2="5175"/>
                        <a14:foregroundMark x1="50137" y1="1836" x2="50137" y2="1836"/>
                        <a14:foregroundMark x1="32555" y1="47579" x2="34890" y2="50584"/>
                        <a14:foregroundMark x1="34615" y1="49750" x2="40385" y2="55259"/>
                        <a14:foregroundMark x1="40385" y1="55259" x2="46154" y2="71285"/>
                        <a14:foregroundMark x1="46154" y1="71285" x2="47253" y2="89649"/>
                        <a14:foregroundMark x1="46429" y1="94658" x2="46429" y2="94658"/>
                        <a14:foregroundMark x1="36126" y1="98831" x2="36126" y2="98831"/>
                        <a14:foregroundMark x1="14560" y1="59933" x2="14560" y2="59933"/>
                        <a14:foregroundMark x1="14698" y1="57262" x2="14698" y2="57262"/>
                        <a14:foregroundMark x1="16484" y1="64775" x2="14148" y2="57596"/>
                        <a14:foregroundMark x1="75000" y1="43573" x2="80082" y2="43072"/>
                        <a14:foregroundMark x1="83929" y1="37896" x2="83929" y2="37896"/>
                        <a14:foregroundMark x1="84478" y1="39399" x2="84478" y2="39399"/>
                        <a14:foregroundMark x1="82143" y1="35559" x2="86401" y2="41569"/>
                        <a14:foregroundMark x1="86676" y1="41736" x2="87637" y2="43239"/>
                        <a14:foregroundMark x1="87225" y1="44908" x2="87225" y2="46745"/>
                      </a14:backgroundRemoval>
                    </a14:imgEffect>
                  </a14:imgLayer>
                </a14:imgProps>
              </a:ext>
              <a:ext uri="{28A0092B-C50C-407E-A947-70E740481C1C}">
                <a14:useLocalDpi xmlns:a14="http://schemas.microsoft.com/office/drawing/2010/main" val="0"/>
              </a:ext>
            </a:extLst>
          </a:blip>
          <a:srcRect/>
          <a:stretch>
            <a:fillRect/>
          </a:stretch>
        </p:blipFill>
        <p:spPr bwMode="auto">
          <a:xfrm>
            <a:off x="4031999" y="1875678"/>
            <a:ext cx="471032" cy="38756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Jazz Trio Play Saxophone - Jazz Band Clipart , Transparent Cartoon ...">
            <a:extLst>
              <a:ext uri="{FF2B5EF4-FFF2-40B4-BE49-F238E27FC236}">
                <a16:creationId xmlns:a16="http://schemas.microsoft.com/office/drawing/2014/main" id="{C6FBFF8D-9E58-4AB3-AD77-026477395B8B}"/>
              </a:ext>
            </a:extLst>
          </p:cNvPr>
          <p:cNvPicPr>
            <a:picLocks noChangeAspect="1" noChangeArrowheads="1"/>
          </p:cNvPicPr>
          <p:nvPr/>
        </p:nvPicPr>
        <p:blipFill>
          <a:blip r:embed="rId25"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03643" y="2467620"/>
            <a:ext cx="810541" cy="54799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Clipart Music Book">
            <a:extLst>
              <a:ext uri="{FF2B5EF4-FFF2-40B4-BE49-F238E27FC236}">
                <a16:creationId xmlns:a16="http://schemas.microsoft.com/office/drawing/2014/main" id="{660D8841-BC72-4B80-8634-ED38866735BA}"/>
              </a:ext>
            </a:extLst>
          </p:cNvPr>
          <p:cNvPicPr>
            <a:picLocks noChangeAspect="1" noChangeArrowheads="1"/>
          </p:cNvPicPr>
          <p:nvPr/>
        </p:nvPicPr>
        <p:blipFill rotWithShape="1">
          <a:blip r:embed="rId26" cstate="hqprint">
            <a:extLst>
              <a:ext uri="{BEBA8EAE-BF5A-486C-A8C5-ECC9F3942E4B}">
                <a14:imgProps xmlns:a14="http://schemas.microsoft.com/office/drawing/2010/main">
                  <a14:imgLayer r:embed="rId27">
                    <a14:imgEffect>
                      <a14:backgroundRemoval t="26364" b="96970" l="3182" r="97273">
                        <a14:foregroundMark x1="7273" y1="34848" x2="7576" y2="43030"/>
                        <a14:foregroundMark x1="7576" y1="43030" x2="5000" y2="50909"/>
                        <a14:foregroundMark x1="5000" y1="50909" x2="4545" y2="59394"/>
                        <a14:foregroundMark x1="4545" y1="59394" x2="11515" y2="90152"/>
                        <a14:foregroundMark x1="11515" y1="90152" x2="18485" y2="94545"/>
                        <a14:foregroundMark x1="18485" y1="94545" x2="27121" y2="89545"/>
                        <a14:foregroundMark x1="27121" y1="89545" x2="36364" y2="87121"/>
                        <a14:foregroundMark x1="36364" y1="87121" x2="44242" y2="88485"/>
                        <a14:foregroundMark x1="44242" y1="88485" x2="48636" y2="95000"/>
                        <a14:foregroundMark x1="48636" y1="95000" x2="56061" y2="91515"/>
                        <a14:foregroundMark x1="56061" y1="91515" x2="60303" y2="83333"/>
                        <a14:foregroundMark x1="60303" y1="83333" x2="73030" y2="82273"/>
                        <a14:foregroundMark x1="73030" y1="82273" x2="91061" y2="89091"/>
                        <a14:foregroundMark x1="91061" y1="89091" x2="93182" y2="44242"/>
                        <a14:foregroundMark x1="93182" y1="44242" x2="86061" y2="40455"/>
                        <a14:foregroundMark x1="86061" y1="40455" x2="74545" y2="30455"/>
                        <a14:foregroundMark x1="74545" y1="30455" x2="57879" y2="32121"/>
                        <a14:foregroundMark x1="57879" y1="32121" x2="52576" y2="37576"/>
                        <a14:foregroundMark x1="52576" y1="37576" x2="44848" y2="37273"/>
                        <a14:foregroundMark x1="44848" y1="37273" x2="40000" y2="30303"/>
                        <a14:foregroundMark x1="40000" y1="30303" x2="30606" y2="28485"/>
                        <a14:foregroundMark x1="30606" y1="28485" x2="17424" y2="37424"/>
                        <a14:foregroundMark x1="17424" y1="37424" x2="10152" y2="35303"/>
                        <a14:foregroundMark x1="10152" y1="35303" x2="8636" y2="35303"/>
                        <a14:foregroundMark x1="34091" y1="26515" x2="34091" y2="26515"/>
                        <a14:foregroundMark x1="91970" y1="42424" x2="97424" y2="82121"/>
                        <a14:foregroundMark x1="97424" y1="82121" x2="96970" y2="84545"/>
                        <a14:foregroundMark x1="83182" y1="80606" x2="74545" y2="71818"/>
                        <a14:foregroundMark x1="74545" y1="71818" x2="63636" y2="69545"/>
                        <a14:foregroundMark x1="63636" y1="69545" x2="55303" y2="72424"/>
                        <a14:foregroundMark x1="55303" y1="72424" x2="61667" y2="63333"/>
                        <a14:foregroundMark x1="61667" y1="63333" x2="68485" y2="58939"/>
                        <a14:foregroundMark x1="68485" y1="58939" x2="77727" y2="46364"/>
                        <a14:foregroundMark x1="77727" y1="46364" x2="83636" y2="52424"/>
                        <a14:foregroundMark x1="83636" y1="52424" x2="83030" y2="65152"/>
                        <a14:foregroundMark x1="38030" y1="76212" x2="19545" y2="78939"/>
                        <a14:foregroundMark x1="19545" y1="78939" x2="20909" y2="68788"/>
                        <a14:foregroundMark x1="20909" y1="68788" x2="24545" y2="61212"/>
                        <a14:foregroundMark x1="24545" y1="61212" x2="32121" y2="58939"/>
                        <a14:foregroundMark x1="32121" y1="58939" x2="40303" y2="59848"/>
                        <a14:foregroundMark x1="40303" y1="59848" x2="44697" y2="69091"/>
                        <a14:foregroundMark x1="44697" y1="69091" x2="52121" y2="64091"/>
                        <a14:foregroundMark x1="52121" y1="64091" x2="48030" y2="60758"/>
                        <a14:foregroundMark x1="86364" y1="92576" x2="82121" y2="90909"/>
                        <a14:foregroundMark x1="54091" y1="95909" x2="51515" y2="96970"/>
                        <a14:foregroundMark x1="5909" y1="75455" x2="5303" y2="61515"/>
                        <a14:foregroundMark x1="5758" y1="56212" x2="5909" y2="55455"/>
                        <a14:foregroundMark x1="5909" y1="54545" x2="3182" y2="49394"/>
                      </a14:backgroundRemoval>
                    </a14:imgEffect>
                  </a14:imgLayer>
                </a14:imgProps>
              </a:ext>
              <a:ext uri="{28A0092B-C50C-407E-A947-70E740481C1C}">
                <a14:useLocalDpi xmlns:a14="http://schemas.microsoft.com/office/drawing/2010/main" val="0"/>
              </a:ext>
            </a:extLst>
          </a:blip>
          <a:srcRect t="22374"/>
          <a:stretch/>
        </p:blipFill>
        <p:spPr bwMode="auto">
          <a:xfrm>
            <a:off x="2816917" y="655906"/>
            <a:ext cx="493171" cy="382827"/>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a:extLst>
              <a:ext uri="{FF2B5EF4-FFF2-40B4-BE49-F238E27FC236}">
                <a16:creationId xmlns:a16="http://schemas.microsoft.com/office/drawing/2014/main" id="{F46362CD-C66A-47D7-9B25-478CAF7D8AEE}"/>
              </a:ext>
            </a:extLst>
          </p:cNvPr>
          <p:cNvSpPr/>
          <p:nvPr/>
        </p:nvSpPr>
        <p:spPr>
          <a:xfrm>
            <a:off x="5266633" y="8834547"/>
            <a:ext cx="1270417" cy="309453"/>
          </a:xfrm>
          <a:prstGeom prst="rect">
            <a:avLst/>
          </a:prstGeom>
          <a:solidFill>
            <a:srgbClr val="FF00FF"/>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9" b="1" dirty="0">
                <a:solidFill>
                  <a:schemeClr val="bg1"/>
                </a:solidFill>
              </a:rPr>
              <a:t>Welcome to Music!</a:t>
            </a:r>
            <a:endParaRPr lang="en-GB" sz="829" dirty="0">
              <a:solidFill>
                <a:schemeClr val="bg1"/>
              </a:solidFill>
            </a:endParaRPr>
          </a:p>
        </p:txBody>
      </p:sp>
      <p:pic>
        <p:nvPicPr>
          <p:cNvPr id="135" name="Picture 12" descr="Musical Notes Clipart transparent PNG - StickPNG">
            <a:extLst>
              <a:ext uri="{FF2B5EF4-FFF2-40B4-BE49-F238E27FC236}">
                <a16:creationId xmlns:a16="http://schemas.microsoft.com/office/drawing/2014/main" id="{731AECBC-6410-4609-8C52-58824A6249F7}"/>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332646" y="5313294"/>
            <a:ext cx="249108" cy="2491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2" descr="Musical Notes Clipart transparent PNG - StickPNG">
            <a:extLst>
              <a:ext uri="{FF2B5EF4-FFF2-40B4-BE49-F238E27FC236}">
                <a16:creationId xmlns:a16="http://schemas.microsoft.com/office/drawing/2014/main" id="{D1EA9BE1-3B4D-4F07-A44D-3ECCBE40FE98}"/>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rot="19343070">
            <a:off x="527623" y="2542955"/>
            <a:ext cx="275199" cy="27519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6" descr="Music Notes Black And White Black Music Notes Clipart - Music Note ...">
            <a:extLst>
              <a:ext uri="{FF2B5EF4-FFF2-40B4-BE49-F238E27FC236}">
                <a16:creationId xmlns:a16="http://schemas.microsoft.com/office/drawing/2014/main" id="{77880B2D-DAF9-4231-99AA-E3594CCCE235}"/>
              </a:ext>
            </a:extLst>
          </p:cNvPr>
          <p:cNvPicPr>
            <a:picLocks noChangeAspect="1" noChangeArrowheads="1"/>
          </p:cNvPicPr>
          <p:nvPr/>
        </p:nvPicPr>
        <p:blipFill>
          <a:blip r:embed="rId29" cstate="hqprint">
            <a:extLst>
              <a:ext uri="{BEBA8EAE-BF5A-486C-A8C5-ECC9F3942E4B}">
                <a14:imgProps xmlns:a14="http://schemas.microsoft.com/office/drawing/2010/main">
                  <a14:imgLayer r:embed="rId30">
                    <a14:imgEffect>
                      <a14:backgroundRemoval t="10000" b="90000" l="10000" r="90000">
                        <a14:foregroundMark x1="31333" y1="35714" x2="31333" y2="35714"/>
                        <a14:foregroundMark x1="49667" y1="25595" x2="49667" y2="25595"/>
                        <a14:foregroundMark x1="67667" y1="29762" x2="67667" y2="29762"/>
                        <a14:foregroundMark x1="27667" y1="77976" x2="43667" y2="87500"/>
                        <a14:foregroundMark x1="43667" y1="87500" x2="61333" y2="86905"/>
                        <a14:foregroundMark x1="61333" y1="86905" x2="71333" y2="86905"/>
                      </a14:backgroundRemoval>
                    </a14:imgEffect>
                  </a14:imgLayer>
                </a14:imgProps>
              </a:ext>
              <a:ext uri="{28A0092B-C50C-407E-A947-70E740481C1C}">
                <a14:useLocalDpi xmlns:a14="http://schemas.microsoft.com/office/drawing/2010/main" val="0"/>
              </a:ext>
            </a:extLst>
          </a:blip>
          <a:srcRect/>
          <a:stretch>
            <a:fillRect/>
          </a:stretch>
        </p:blipFill>
        <p:spPr bwMode="auto">
          <a:xfrm>
            <a:off x="1494400" y="4516907"/>
            <a:ext cx="682297" cy="38208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8" descr="Free Music Note Clipart - Music Note Bas #846015 - PNG Images - PNGio">
            <a:extLst>
              <a:ext uri="{FF2B5EF4-FFF2-40B4-BE49-F238E27FC236}">
                <a16:creationId xmlns:a16="http://schemas.microsoft.com/office/drawing/2014/main" id="{BBBD72B6-8493-4CA2-84CE-3481F19A8F10}"/>
              </a:ext>
            </a:extLst>
          </p:cNvPr>
          <p:cNvPicPr>
            <a:picLocks noChangeAspect="1" noChangeArrowheads="1"/>
          </p:cNvPicPr>
          <p:nvPr/>
        </p:nvPicPr>
        <p:blipFill>
          <a:blip r:embed="rId31" cstate="hqprint">
            <a:extLst>
              <a:ext uri="{BEBA8EAE-BF5A-486C-A8C5-ECC9F3942E4B}">
                <a14:imgProps xmlns:a14="http://schemas.microsoft.com/office/drawing/2010/main">
                  <a14:imgLayer r:embed="rId32">
                    <a14:imgEffect>
                      <a14:backgroundRemoval t="8125" b="93250" l="10000" r="90000">
                        <a14:foregroundMark x1="32045" y1="35125" x2="32045" y2="35125"/>
                        <a14:foregroundMark x1="47500" y1="8125" x2="47500" y2="8125"/>
                        <a14:foregroundMark x1="78750" y1="18250" x2="78750" y2="18250"/>
                        <a14:foregroundMark x1="79545" y1="46250" x2="79545" y2="46250"/>
                        <a14:foregroundMark x1="21477" y1="90125" x2="21477" y2="90125"/>
                        <a14:foregroundMark x1="16023" y1="93250" x2="16023" y2="93250"/>
                      </a14:backgroundRemoval>
                    </a14:imgEffect>
                  </a14:imgLayer>
                </a14:imgProps>
              </a:ext>
              <a:ext uri="{28A0092B-C50C-407E-A947-70E740481C1C}">
                <a14:useLocalDpi xmlns:a14="http://schemas.microsoft.com/office/drawing/2010/main" val="0"/>
              </a:ext>
            </a:extLst>
          </a:blip>
          <a:srcRect/>
          <a:stretch>
            <a:fillRect/>
          </a:stretch>
        </p:blipFill>
        <p:spPr bwMode="auto">
          <a:xfrm>
            <a:off x="4912936" y="4811340"/>
            <a:ext cx="420684" cy="38244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0" descr="Reggae Clipart Caribbean Music - Jamaica , Transparent Cartoon ...">
            <a:extLst>
              <a:ext uri="{FF2B5EF4-FFF2-40B4-BE49-F238E27FC236}">
                <a16:creationId xmlns:a16="http://schemas.microsoft.com/office/drawing/2014/main" id="{AA2CAB06-66B9-417E-8883-D68C9F29C232}"/>
              </a:ext>
            </a:extLst>
          </p:cNvPr>
          <p:cNvPicPr>
            <a:picLocks noChangeAspect="1" noChangeArrowheads="1"/>
          </p:cNvPicPr>
          <p:nvPr/>
        </p:nvPicPr>
        <p:blipFill>
          <a:blip r:embed="rId33" cstate="hq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383399" y="6899661"/>
            <a:ext cx="394694" cy="39469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2" descr="Clipart music note black pictures on Cliparts Pub 2020! 🔝">
            <a:extLst>
              <a:ext uri="{FF2B5EF4-FFF2-40B4-BE49-F238E27FC236}">
                <a16:creationId xmlns:a16="http://schemas.microsoft.com/office/drawing/2014/main" id="{DCC9ACC2-2639-48AB-9257-53D92D953C2E}"/>
              </a:ext>
            </a:extLst>
          </p:cNvPr>
          <p:cNvPicPr>
            <a:picLocks noChangeAspect="1" noChangeArrowheads="1"/>
          </p:cNvPicPr>
          <p:nvPr/>
        </p:nvPicPr>
        <p:blipFill>
          <a:blip r:embed="rId34" cstate="hqprint">
            <a:extLst>
              <a:ext uri="{28A0092B-C50C-407E-A947-70E740481C1C}">
                <a14:useLocalDpi xmlns:a14="http://schemas.microsoft.com/office/drawing/2010/main" val="0"/>
              </a:ext>
            </a:extLst>
          </a:blip>
          <a:srcRect/>
          <a:stretch>
            <a:fillRect/>
          </a:stretch>
        </p:blipFill>
        <p:spPr bwMode="auto">
          <a:xfrm>
            <a:off x="3735935" y="6713476"/>
            <a:ext cx="325122" cy="32512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6" descr="Free Music Note Clipart">
            <a:extLst>
              <a:ext uri="{FF2B5EF4-FFF2-40B4-BE49-F238E27FC236}">
                <a16:creationId xmlns:a16="http://schemas.microsoft.com/office/drawing/2014/main" id="{B3F97CA8-94DD-46E1-9696-6BB6F0C83FEB}"/>
              </a:ext>
            </a:extLst>
          </p:cNvPr>
          <p:cNvPicPr>
            <a:picLocks noChangeAspect="1" noChangeArrowheads="1"/>
          </p:cNvPicPr>
          <p:nvPr/>
        </p:nvPicPr>
        <p:blipFill>
          <a:blip r:embed="rId35" cstate="hqprint">
            <a:extLst>
              <a:ext uri="{28A0092B-C50C-407E-A947-70E740481C1C}">
                <a14:useLocalDpi xmlns:a14="http://schemas.microsoft.com/office/drawing/2010/main" val="0"/>
              </a:ext>
            </a:extLst>
          </a:blip>
          <a:srcRect/>
          <a:stretch>
            <a:fillRect/>
          </a:stretch>
        </p:blipFill>
        <p:spPr bwMode="auto">
          <a:xfrm>
            <a:off x="225035" y="2120110"/>
            <a:ext cx="1387763" cy="42000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descr="Image Result For Free Clip Art Musical Borders Transparent ...">
            <a:extLst>
              <a:ext uri="{FF2B5EF4-FFF2-40B4-BE49-F238E27FC236}">
                <a16:creationId xmlns:a16="http://schemas.microsoft.com/office/drawing/2014/main" id="{2824FD3E-B5E1-4B8C-9C3D-005F131FEB0C}"/>
              </a:ext>
            </a:extLst>
          </p:cNvPr>
          <p:cNvPicPr>
            <a:picLocks noChangeAspect="1" noChangeArrowheads="1"/>
          </p:cNvPicPr>
          <p:nvPr/>
        </p:nvPicPr>
        <p:blipFill>
          <a:blip r:embed="rId36"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340556" y="7472853"/>
            <a:ext cx="549173" cy="31338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34" descr="Music notes clip art at clker vector clip art - Clipartix">
            <a:extLst>
              <a:ext uri="{FF2B5EF4-FFF2-40B4-BE49-F238E27FC236}">
                <a16:creationId xmlns:a16="http://schemas.microsoft.com/office/drawing/2014/main" id="{6D09A53D-5E5E-4D9F-A282-D16CAD597EA4}"/>
              </a:ext>
            </a:extLst>
          </p:cNvPr>
          <p:cNvPicPr>
            <a:picLocks noChangeAspect="1" noChangeArrowheads="1"/>
          </p:cNvPicPr>
          <p:nvPr/>
        </p:nvPicPr>
        <p:blipFill>
          <a:blip r:embed="rId3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0447" y="3503700"/>
            <a:ext cx="267594" cy="26404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2" descr="Musical Notes Clipart transparent PNG - StickPNG">
            <a:extLst>
              <a:ext uri="{FF2B5EF4-FFF2-40B4-BE49-F238E27FC236}">
                <a16:creationId xmlns:a16="http://schemas.microsoft.com/office/drawing/2014/main" id="{11228333-3785-4A04-94F9-4710F7FFC423}"/>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3595249" y="3879395"/>
            <a:ext cx="192995" cy="19299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4" descr="Music note free clipart musical notes – Gclipart.com">
            <a:extLst>
              <a:ext uri="{FF2B5EF4-FFF2-40B4-BE49-F238E27FC236}">
                <a16:creationId xmlns:a16="http://schemas.microsoft.com/office/drawing/2014/main" id="{AB4AE35D-502A-430E-A888-C94C0360F135}"/>
              </a:ext>
            </a:extLst>
          </p:cNvPr>
          <p:cNvPicPr>
            <a:picLocks noChangeAspect="1" noChangeArrowheads="1"/>
          </p:cNvPicPr>
          <p:nvPr/>
        </p:nvPicPr>
        <p:blipFill>
          <a:blip r:embed="rId38" cstate="hqprint">
            <a:extLst>
              <a:ext uri="{28A0092B-C50C-407E-A947-70E740481C1C}">
                <a14:useLocalDpi xmlns:a14="http://schemas.microsoft.com/office/drawing/2010/main" val="0"/>
              </a:ext>
            </a:extLst>
          </a:blip>
          <a:srcRect/>
          <a:stretch>
            <a:fillRect/>
          </a:stretch>
        </p:blipFill>
        <p:spPr bwMode="auto">
          <a:xfrm rot="640719">
            <a:off x="4353715" y="1404050"/>
            <a:ext cx="82543" cy="22867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Saxophone Playing Clipart">
            <a:extLst>
              <a:ext uri="{FF2B5EF4-FFF2-40B4-BE49-F238E27FC236}">
                <a16:creationId xmlns:a16="http://schemas.microsoft.com/office/drawing/2014/main" id="{B60AE47D-BC00-4DCF-8B80-B396668F59B5}"/>
              </a:ext>
            </a:extLst>
          </p:cNvPr>
          <p:cNvPicPr>
            <a:picLocks noChangeAspect="1" noChangeArrowheads="1"/>
          </p:cNvPicPr>
          <p:nvPr/>
        </p:nvPicPr>
        <p:blipFill>
          <a:blip r:embed="rId39" cstate="hqprint">
            <a:extLst>
              <a:ext uri="{BEBA8EAE-BF5A-486C-A8C5-ECC9F3942E4B}">
                <a14:imgProps xmlns:a14="http://schemas.microsoft.com/office/drawing/2010/main">
                  <a14:imgLayer r:embed="rId40">
                    <a14:imgEffect>
                      <a14:backgroundRemoval t="1771" b="96296" l="1799" r="94245">
                        <a14:foregroundMark x1="3597" y1="6119" x2="3597" y2="6119"/>
                        <a14:foregroundMark x1="2158" y1="2254" x2="2158" y2="2254"/>
                        <a14:foregroundMark x1="19424" y1="15942" x2="19424" y2="15942"/>
                        <a14:foregroundMark x1="28058" y1="13366" x2="28058" y2="13366"/>
                        <a14:foregroundMark x1="20504" y1="22544" x2="20504" y2="22544"/>
                        <a14:foregroundMark x1="7914" y1="32367" x2="7914" y2="32367"/>
                        <a14:foregroundMark x1="24101" y1="34783" x2="24101" y2="34783"/>
                        <a14:foregroundMark x1="17626" y1="41385" x2="17626" y2="41385"/>
                        <a14:foregroundMark x1="26978" y1="51369" x2="26978" y2="51369"/>
                        <a14:foregroundMark x1="51799" y1="53301" x2="67266" y2="48631"/>
                        <a14:foregroundMark x1="67266" y1="48631" x2="71223" y2="41224"/>
                        <a14:foregroundMark x1="68345" y1="50242" x2="62950" y2="66345"/>
                        <a14:foregroundMark x1="62950" y1="66345" x2="62950" y2="66828"/>
                        <a14:foregroundMark x1="65468" y1="88889" x2="58273" y2="95169"/>
                        <a14:foregroundMark x1="84173" y1="96457" x2="91367" y2="90338"/>
                        <a14:foregroundMark x1="94245" y1="22544" x2="94245" y2="22544"/>
                        <a14:foregroundMark x1="70504" y1="45894" x2="74820" y2="57810"/>
                        <a14:foregroundMark x1="76619" y1="55878" x2="76619" y2="55878"/>
                        <a14:foregroundMark x1="25899" y1="50725" x2="25899" y2="50725"/>
                        <a14:foregroundMark x1="13309" y1="42995" x2="13309" y2="42995"/>
                        <a14:foregroundMark x1="75180" y1="52174" x2="75180" y2="52174"/>
                        <a14:foregroundMark x1="14748" y1="37359" x2="14748" y2="37359"/>
                        <a14:foregroundMark x1="25180" y1="46699" x2="25180" y2="46699"/>
                        <a14:foregroundMark x1="25180" y1="33011" x2="25180" y2="33011"/>
                        <a14:foregroundMark x1="24460" y1="30274" x2="24460" y2="30274"/>
                        <a14:foregroundMark x1="7194" y1="29630" x2="7194" y2="29630"/>
                        <a14:foregroundMark x1="7194" y1="28341" x2="7194" y2="28341"/>
                        <a14:foregroundMark x1="14388" y1="24316" x2="14388" y2="24316"/>
                        <a14:foregroundMark x1="16547" y1="19485" x2="16547" y2="19485"/>
                      </a14:backgroundRemoval>
                    </a14:imgEffect>
                  </a14:imgLayer>
                </a14:imgProps>
              </a:ext>
              <a:ext uri="{28A0092B-C50C-407E-A947-70E740481C1C}">
                <a14:useLocalDpi xmlns:a14="http://schemas.microsoft.com/office/drawing/2010/main" val="0"/>
              </a:ext>
            </a:extLst>
          </a:blip>
          <a:srcRect/>
          <a:stretch>
            <a:fillRect/>
          </a:stretch>
        </p:blipFill>
        <p:spPr bwMode="auto">
          <a:xfrm>
            <a:off x="6395989" y="2431124"/>
            <a:ext cx="236262" cy="52776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4">
            <a:extLst>
              <a:ext uri="{FF2B5EF4-FFF2-40B4-BE49-F238E27FC236}">
                <a16:creationId xmlns:a16="http://schemas.microsoft.com/office/drawing/2014/main" id="{05C39B1D-57E4-254E-8EF2-30ECB55D41BF}"/>
              </a:ext>
            </a:extLst>
          </p:cNvPr>
          <p:cNvPicPr>
            <a:picLocks noChangeAspect="1"/>
          </p:cNvPicPr>
          <p:nvPr/>
        </p:nvPicPr>
        <p:blipFill>
          <a:blip r:embed="rId41"/>
          <a:stretch>
            <a:fillRect/>
          </a:stretch>
        </p:blipFill>
        <p:spPr>
          <a:xfrm rot="1001276">
            <a:off x="4682051" y="5476181"/>
            <a:ext cx="398418" cy="398418"/>
          </a:xfrm>
          <a:prstGeom prst="rect">
            <a:avLst/>
          </a:prstGeom>
        </p:spPr>
      </p:pic>
      <p:pic>
        <p:nvPicPr>
          <p:cNvPr id="167" name="Picture 166">
            <a:extLst>
              <a:ext uri="{FF2B5EF4-FFF2-40B4-BE49-F238E27FC236}">
                <a16:creationId xmlns:a16="http://schemas.microsoft.com/office/drawing/2014/main" id="{8997014C-9650-E843-BBAE-515F372D106A}"/>
              </a:ext>
            </a:extLst>
          </p:cNvPr>
          <p:cNvPicPr>
            <a:picLocks noChangeAspect="1"/>
          </p:cNvPicPr>
          <p:nvPr/>
        </p:nvPicPr>
        <p:blipFill>
          <a:blip r:embed="rId42"/>
          <a:stretch>
            <a:fillRect/>
          </a:stretch>
        </p:blipFill>
        <p:spPr>
          <a:xfrm>
            <a:off x="1649316" y="8395580"/>
            <a:ext cx="475182" cy="475182"/>
          </a:xfrm>
          <a:prstGeom prst="rect">
            <a:avLst/>
          </a:prstGeom>
        </p:spPr>
      </p:pic>
      <p:pic>
        <p:nvPicPr>
          <p:cNvPr id="169" name="Picture 168">
            <a:extLst>
              <a:ext uri="{FF2B5EF4-FFF2-40B4-BE49-F238E27FC236}">
                <a16:creationId xmlns:a16="http://schemas.microsoft.com/office/drawing/2014/main" id="{E652555D-3471-6440-87B6-7443C432E491}"/>
              </a:ext>
            </a:extLst>
          </p:cNvPr>
          <p:cNvPicPr>
            <a:picLocks noChangeAspect="1"/>
          </p:cNvPicPr>
          <p:nvPr/>
        </p:nvPicPr>
        <p:blipFill>
          <a:blip r:embed="rId43"/>
          <a:stretch>
            <a:fillRect/>
          </a:stretch>
        </p:blipFill>
        <p:spPr>
          <a:xfrm rot="20096113">
            <a:off x="2241424" y="7508261"/>
            <a:ext cx="432486" cy="432486"/>
          </a:xfrm>
          <a:prstGeom prst="rect">
            <a:avLst/>
          </a:prstGeom>
        </p:spPr>
      </p:pic>
      <p:pic>
        <p:nvPicPr>
          <p:cNvPr id="173" name="Picture 172">
            <a:extLst>
              <a:ext uri="{FF2B5EF4-FFF2-40B4-BE49-F238E27FC236}">
                <a16:creationId xmlns:a16="http://schemas.microsoft.com/office/drawing/2014/main" id="{29C4A7EE-581E-7E4A-A28D-8E4EEF66BB42}"/>
              </a:ext>
            </a:extLst>
          </p:cNvPr>
          <p:cNvPicPr>
            <a:picLocks noChangeAspect="1"/>
          </p:cNvPicPr>
          <p:nvPr/>
        </p:nvPicPr>
        <p:blipFill>
          <a:blip r:embed="rId44"/>
          <a:stretch>
            <a:fillRect/>
          </a:stretch>
        </p:blipFill>
        <p:spPr>
          <a:xfrm>
            <a:off x="4991538" y="7664419"/>
            <a:ext cx="360350" cy="360350"/>
          </a:xfrm>
          <a:prstGeom prst="rect">
            <a:avLst/>
          </a:prstGeom>
        </p:spPr>
      </p:pic>
      <p:sp>
        <p:nvSpPr>
          <p:cNvPr id="156" name="Rectangle 155">
            <a:extLst>
              <a:ext uri="{FF2B5EF4-FFF2-40B4-BE49-F238E27FC236}">
                <a16:creationId xmlns:a16="http://schemas.microsoft.com/office/drawing/2014/main" id="{3DEF4616-63B0-764C-A247-6E64308FACDF}"/>
              </a:ext>
            </a:extLst>
          </p:cNvPr>
          <p:cNvSpPr/>
          <p:nvPr/>
        </p:nvSpPr>
        <p:spPr>
          <a:xfrm>
            <a:off x="1657740" y="1252933"/>
            <a:ext cx="1983252" cy="615237"/>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Video Game Music</a:t>
            </a:r>
          </a:p>
          <a:p>
            <a:pPr algn="ctr"/>
            <a:r>
              <a:rPr lang="en-GB" sz="800" dirty="0">
                <a:solidFill>
                  <a:schemeClr val="bg1"/>
                </a:solidFill>
              </a:rPr>
              <a:t>Developing compositional skills further, use of cues, set briefs and additional effects on Cubase</a:t>
            </a:r>
          </a:p>
        </p:txBody>
      </p:sp>
      <p:cxnSp>
        <p:nvCxnSpPr>
          <p:cNvPr id="159" name="Straight Connector 158">
            <a:extLst>
              <a:ext uri="{FF2B5EF4-FFF2-40B4-BE49-F238E27FC236}">
                <a16:creationId xmlns:a16="http://schemas.microsoft.com/office/drawing/2014/main" id="{CEBAE453-FF16-974B-B13D-16F1885F4BFB}"/>
              </a:ext>
            </a:extLst>
          </p:cNvPr>
          <p:cNvCxnSpPr>
            <a:cxnSpLocks/>
            <a:stCxn id="156" idx="0"/>
          </p:cNvCxnSpPr>
          <p:nvPr/>
        </p:nvCxnSpPr>
        <p:spPr>
          <a:xfrm flipV="1">
            <a:off x="2649366" y="964798"/>
            <a:ext cx="818907" cy="288135"/>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E0CD7C40-A686-184F-84E6-D0C5779B2097}"/>
              </a:ext>
            </a:extLst>
          </p:cNvPr>
          <p:cNvPicPr>
            <a:picLocks noChangeAspect="1"/>
          </p:cNvPicPr>
          <p:nvPr/>
        </p:nvPicPr>
        <p:blipFill>
          <a:blip r:embed="rId45"/>
          <a:stretch>
            <a:fillRect/>
          </a:stretch>
        </p:blipFill>
        <p:spPr>
          <a:xfrm>
            <a:off x="4519015" y="121016"/>
            <a:ext cx="301837" cy="494111"/>
          </a:xfrm>
          <a:prstGeom prst="rect">
            <a:avLst/>
          </a:prstGeom>
        </p:spPr>
      </p:pic>
      <p:cxnSp>
        <p:nvCxnSpPr>
          <p:cNvPr id="164" name="Straight Connector 163">
            <a:extLst>
              <a:ext uri="{FF2B5EF4-FFF2-40B4-BE49-F238E27FC236}">
                <a16:creationId xmlns:a16="http://schemas.microsoft.com/office/drawing/2014/main" id="{3C556473-4F70-4E5E-A4CE-03FCD6968A82}"/>
              </a:ext>
            </a:extLst>
          </p:cNvPr>
          <p:cNvCxnSpPr>
            <a:cxnSpLocks/>
            <a:stCxn id="90" idx="3"/>
          </p:cNvCxnSpPr>
          <p:nvPr/>
        </p:nvCxnSpPr>
        <p:spPr>
          <a:xfrm>
            <a:off x="1824060" y="5271373"/>
            <a:ext cx="459009" cy="245879"/>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7F7CCE8-D0C4-4621-B318-42C5008F8C1D}"/>
              </a:ext>
            </a:extLst>
          </p:cNvPr>
          <p:cNvCxnSpPr>
            <a:cxnSpLocks/>
            <a:stCxn id="168" idx="0"/>
          </p:cNvCxnSpPr>
          <p:nvPr/>
        </p:nvCxnSpPr>
        <p:spPr>
          <a:xfrm flipH="1" flipV="1">
            <a:off x="5694876" y="4341148"/>
            <a:ext cx="400212" cy="27416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26C376FB-7C41-4157-92B1-68BB1362DD2A}"/>
              </a:ext>
            </a:extLst>
          </p:cNvPr>
          <p:cNvSpPr/>
          <p:nvPr/>
        </p:nvSpPr>
        <p:spPr>
          <a:xfrm>
            <a:off x="5428225" y="4615308"/>
            <a:ext cx="1333725" cy="892077"/>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ysClr val="windowText" lastClr="000000"/>
                </a:solidFill>
              </a:rPr>
              <a:t>Keyboard Skills</a:t>
            </a:r>
          </a:p>
          <a:p>
            <a:pPr algn="ctr"/>
            <a:r>
              <a:rPr lang="en-GB" sz="800" dirty="0">
                <a:solidFill>
                  <a:sysClr val="windowText" lastClr="000000"/>
                </a:solidFill>
              </a:rPr>
              <a:t>Developing keyboard skills, solo performance skills, treble and bass clef notation</a:t>
            </a:r>
          </a:p>
        </p:txBody>
      </p:sp>
      <p:pic>
        <p:nvPicPr>
          <p:cNvPr id="130" name="Picture 4" descr="Free Pianist Cliparts, Download Free Clip Art, Free Clip Art on ...">
            <a:extLst>
              <a:ext uri="{FF2B5EF4-FFF2-40B4-BE49-F238E27FC236}">
                <a16:creationId xmlns:a16="http://schemas.microsoft.com/office/drawing/2014/main" id="{D5CEBDA3-E6F8-4372-8DC7-92ABC5C9337C}"/>
              </a:ext>
            </a:extLst>
          </p:cNvPr>
          <p:cNvPicPr>
            <a:picLocks noChangeAspect="1" noChangeArrowheads="1"/>
          </p:cNvPicPr>
          <p:nvPr/>
        </p:nvPicPr>
        <p:blipFill>
          <a:blip r:embed="rId46" cstate="hqprint">
            <a:extLst>
              <a:ext uri="{BEBA8EAE-BF5A-486C-A8C5-ECC9F3942E4B}">
                <a14:imgProps xmlns:a14="http://schemas.microsoft.com/office/drawing/2010/main">
                  <a14:imgLayer r:embed="rId47">
                    <a14:imgEffect>
                      <a14:backgroundRemoval t="4107" b="98563" l="3711" r="98047">
                        <a14:foregroundMark x1="27148" y1="4312" x2="7031" y2="10062"/>
                        <a14:foregroundMark x1="7031" y1="10062" x2="3711" y2="20945"/>
                        <a14:foregroundMark x1="3711" y1="20945" x2="7617" y2="37166"/>
                        <a14:foregroundMark x1="27148" y1="4312" x2="27148" y2="4312"/>
                        <a14:foregroundMark x1="30078" y1="98563" x2="30078" y2="98563"/>
                        <a14:foregroundMark x1="30859" y1="98357" x2="30273" y2="81314"/>
                        <a14:foregroundMark x1="34766" y1="80698" x2="35547" y2="83984"/>
                        <a14:foregroundMark x1="38086" y1="91376" x2="38867" y2="93224"/>
                        <a14:foregroundMark x1="57617" y1="85010" x2="59180" y2="85010"/>
                        <a14:foregroundMark x1="61914" y1="82752" x2="63281" y2="80903"/>
                        <a14:foregroundMark x1="61914" y1="80493" x2="63086" y2="70021"/>
                        <a14:foregroundMark x1="63086" y1="70021" x2="70313" y2="62834"/>
                        <a14:foregroundMark x1="70313" y1="62834" x2="82422" y2="60164"/>
                        <a14:foregroundMark x1="82422" y1="60164" x2="92773" y2="62423"/>
                        <a14:foregroundMark x1="92773" y1="62423" x2="91992" y2="72074"/>
                        <a14:foregroundMark x1="94727" y1="63039" x2="98047" y2="60986"/>
                        <a14:foregroundMark x1="24414" y1="52567" x2="24414" y2="52567"/>
                        <a14:foregroundMark x1="26758" y1="50308" x2="24219" y2="54825"/>
                        <a14:foregroundMark x1="27539" y1="55441" x2="25586" y2="60164"/>
                        <a14:foregroundMark x1="29297" y1="62834" x2="27148" y2="69199"/>
                        <a14:foregroundMark x1="44922" y1="98357" x2="44922" y2="98357"/>
                      </a14:backgroundRemoval>
                    </a14:imgEffect>
                  </a14:imgLayer>
                </a14:imgProps>
              </a:ext>
              <a:ext uri="{28A0092B-C50C-407E-A947-70E740481C1C}">
                <a14:useLocalDpi xmlns:a14="http://schemas.microsoft.com/office/drawing/2010/main" val="0"/>
              </a:ext>
            </a:extLst>
          </a:blip>
          <a:srcRect/>
          <a:stretch>
            <a:fillRect/>
          </a:stretch>
        </p:blipFill>
        <p:spPr bwMode="auto">
          <a:xfrm>
            <a:off x="5262721" y="5198005"/>
            <a:ext cx="366938" cy="34902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6" descr="mario clipart super mario bros clip art images - super mario 64 ds ...">
            <a:extLst>
              <a:ext uri="{FF2B5EF4-FFF2-40B4-BE49-F238E27FC236}">
                <a16:creationId xmlns:a16="http://schemas.microsoft.com/office/drawing/2014/main" id="{799799AF-9E45-4A30-8A6D-E8DF82CDD905}"/>
              </a:ext>
            </a:extLst>
          </p:cNvPr>
          <p:cNvPicPr>
            <a:picLocks noChangeAspect="1" noChangeArrowheads="1"/>
          </p:cNvPicPr>
          <p:nvPr/>
        </p:nvPicPr>
        <p:blipFill>
          <a:blip r:embed="rId48" cstate="hqprint">
            <a:extLst>
              <a:ext uri="{BEBA8EAE-BF5A-486C-A8C5-ECC9F3942E4B}">
                <a14:imgProps xmlns:a14="http://schemas.microsoft.com/office/drawing/2010/main">
                  <a14:imgLayer r:embed="rId49">
                    <a14:imgEffect>
                      <a14:backgroundRemoval t="1630" b="95809" l="10000" r="90000">
                        <a14:foregroundMark x1="36667" y1="9662" x2="40238" y2="6519"/>
                        <a14:foregroundMark x1="49881" y1="1630" x2="49881" y2="1630"/>
                        <a14:foregroundMark x1="43452" y1="8265" x2="56905" y2="14086"/>
                        <a14:foregroundMark x1="51190" y1="7451" x2="47738" y2="16414"/>
                        <a14:foregroundMark x1="56548" y1="10827" x2="52262" y2="10244"/>
                        <a14:foregroundMark x1="44524" y1="25611" x2="44048" y2="33062"/>
                        <a14:foregroundMark x1="61190" y1="18510" x2="67619" y2="26193"/>
                        <a14:foregroundMark x1="67619" y1="26193" x2="72381" y2="38650"/>
                        <a14:foregroundMark x1="71905" y1="27474" x2="69048" y2="20838"/>
                        <a14:foregroundMark x1="25714" y1="60186" x2="25833" y2="70314"/>
                        <a14:foregroundMark x1="25833" y1="70314" x2="34881" y2="65774"/>
                        <a14:foregroundMark x1="34881" y1="65774" x2="36071" y2="56927"/>
                        <a14:foregroundMark x1="32976" y1="70664" x2="32976" y2="70664"/>
                        <a14:foregroundMark x1="29167" y1="75669" x2="29167" y2="75669"/>
                        <a14:foregroundMark x1="32381" y1="87427" x2="34643" y2="95809"/>
                        <a14:backgroundMark x1="63571" y1="34342" x2="63571" y2="34342"/>
                      </a14:backgroundRemoval>
                    </a14:imgEffect>
                  </a14:imgLayer>
                </a14:imgProps>
              </a:ext>
              <a:ext uri="{28A0092B-C50C-407E-A947-70E740481C1C}">
                <a14:useLocalDpi xmlns:a14="http://schemas.microsoft.com/office/drawing/2010/main" val="0"/>
              </a:ext>
            </a:extLst>
          </a:blip>
          <a:srcRect/>
          <a:stretch>
            <a:fillRect/>
          </a:stretch>
        </p:blipFill>
        <p:spPr bwMode="auto">
          <a:xfrm>
            <a:off x="3352849" y="1495993"/>
            <a:ext cx="464672" cy="475182"/>
          </a:xfrm>
          <a:prstGeom prst="rect">
            <a:avLst/>
          </a:prstGeom>
          <a:noFill/>
          <a:extLst>
            <a:ext uri="{909E8E84-426E-40DD-AFC4-6F175D3DCCD1}">
              <a14:hiddenFill xmlns:a14="http://schemas.microsoft.com/office/drawing/2010/main">
                <a:solidFill>
                  <a:srgbClr val="FFFFFF"/>
                </a:solidFill>
              </a14:hiddenFill>
            </a:ext>
          </a:extLst>
        </p:spPr>
      </p:pic>
      <p:sp>
        <p:nvSpPr>
          <p:cNvPr id="176" name="Rectangle 175">
            <a:extLst>
              <a:ext uri="{FF2B5EF4-FFF2-40B4-BE49-F238E27FC236}">
                <a16:creationId xmlns:a16="http://schemas.microsoft.com/office/drawing/2014/main" id="{E59CB928-6FF3-4A39-8560-80915151D77B}"/>
              </a:ext>
            </a:extLst>
          </p:cNvPr>
          <p:cNvSpPr/>
          <p:nvPr/>
        </p:nvSpPr>
        <p:spPr>
          <a:xfrm>
            <a:off x="847784" y="807353"/>
            <a:ext cx="783847" cy="349671"/>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t>Non-music pathway</a:t>
            </a:r>
          </a:p>
        </p:txBody>
      </p:sp>
      <p:pic>
        <p:nvPicPr>
          <p:cNvPr id="116" name="Picture 2" descr="Sonic Clipart Sonic The Hedgehog Clip Art Cartoon Clip - Sonic The ...">
            <a:extLst>
              <a:ext uri="{FF2B5EF4-FFF2-40B4-BE49-F238E27FC236}">
                <a16:creationId xmlns:a16="http://schemas.microsoft.com/office/drawing/2014/main" id="{324CD9F7-B0B5-4C54-BA39-C99F4131C5F5}"/>
              </a:ext>
            </a:extLst>
          </p:cNvPr>
          <p:cNvPicPr>
            <a:picLocks noChangeAspect="1" noChangeArrowheads="1"/>
          </p:cNvPicPr>
          <p:nvPr/>
        </p:nvPicPr>
        <p:blipFill>
          <a:blip r:embed="rId50" cstate="hqprint">
            <a:extLst>
              <a:ext uri="{BEBA8EAE-BF5A-486C-A8C5-ECC9F3942E4B}">
                <a14:imgProps xmlns:a14="http://schemas.microsoft.com/office/drawing/2010/main">
                  <a14:imgLayer r:embed="rId51">
                    <a14:imgEffect>
                      <a14:backgroundRemoval t="7989" b="91598" l="10000" r="90000">
                        <a14:foregroundMark x1="22955" y1="68182" x2="33864" y2="80854"/>
                        <a14:foregroundMark x1="33750" y1="75207" x2="38182" y2="70799"/>
                        <a14:foregroundMark x1="53295" y1="74931" x2="66932" y2="78788"/>
                        <a14:foregroundMark x1="66932" y1="78788" x2="68636" y2="81818"/>
                        <a14:foregroundMark x1="71250" y1="91598" x2="71250" y2="91598"/>
                        <a14:foregroundMark x1="35114" y1="54408" x2="26477" y2="40909"/>
                        <a14:foregroundMark x1="26477" y1="40909" x2="25000" y2="39807"/>
                        <a14:foregroundMark x1="24432" y1="52204" x2="23977" y2="38843"/>
                        <a14:foregroundMark x1="62955" y1="53719" x2="72841" y2="63223"/>
                        <a14:foregroundMark x1="59545" y1="16116" x2="47273" y2="28237"/>
                        <a14:foregroundMark x1="47273" y1="28237" x2="36364" y2="31267"/>
                        <a14:foregroundMark x1="47045" y1="24105" x2="48636" y2="45455"/>
                        <a14:foregroundMark x1="63750" y1="7989" x2="63750" y2="7989"/>
                        <a14:foregroundMark x1="63182" y1="15289" x2="63182" y2="15289"/>
                        <a14:foregroundMark x1="61477" y1="16804" x2="66818" y2="12948"/>
                      </a14:backgroundRemoval>
                    </a14:imgEffect>
                  </a14:imgLayer>
                </a14:imgProps>
              </a:ext>
              <a:ext uri="{28A0092B-C50C-407E-A947-70E740481C1C}">
                <a14:useLocalDpi xmlns:a14="http://schemas.microsoft.com/office/drawing/2010/main" val="0"/>
              </a:ext>
            </a:extLst>
          </a:blip>
          <a:srcRect/>
          <a:stretch>
            <a:fillRect/>
          </a:stretch>
        </p:blipFill>
        <p:spPr bwMode="auto">
          <a:xfrm>
            <a:off x="1409720" y="1157856"/>
            <a:ext cx="495889" cy="409109"/>
          </a:xfrm>
          <a:prstGeom prst="rect">
            <a:avLst/>
          </a:prstGeom>
          <a:noFill/>
          <a:extLst>
            <a:ext uri="{909E8E84-426E-40DD-AFC4-6F175D3DCCD1}">
              <a14:hiddenFill xmlns:a14="http://schemas.microsoft.com/office/drawing/2010/main">
                <a:solidFill>
                  <a:srgbClr val="FFFFFF"/>
                </a:solidFill>
              </a14:hiddenFill>
            </a:ext>
          </a:extLst>
        </p:spPr>
      </p:pic>
      <p:sp>
        <p:nvSpPr>
          <p:cNvPr id="178" name="Rectangle 177">
            <a:extLst>
              <a:ext uri="{FF2B5EF4-FFF2-40B4-BE49-F238E27FC236}">
                <a16:creationId xmlns:a16="http://schemas.microsoft.com/office/drawing/2014/main" id="{40CEFFC8-6AFA-44DE-A89E-2DD8BC871E6C}"/>
              </a:ext>
            </a:extLst>
          </p:cNvPr>
          <p:cNvSpPr/>
          <p:nvPr/>
        </p:nvSpPr>
        <p:spPr>
          <a:xfrm>
            <a:off x="127573" y="6025838"/>
            <a:ext cx="1606083" cy="2389068"/>
          </a:xfrm>
          <a:prstGeom prst="rect">
            <a:avLst/>
          </a:prstGeom>
          <a:solidFill>
            <a:srgbClr val="FFC0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Extra Curricular Opportunities</a:t>
            </a:r>
          </a:p>
          <a:p>
            <a:pPr algn="ctr"/>
            <a:r>
              <a:rPr lang="en-GB" sz="900" dirty="0">
                <a:solidFill>
                  <a:schemeClr val="tx1"/>
                </a:solidFill>
              </a:rPr>
              <a:t>There are multiple opportunities of students to take part in extra curricular events such as:</a:t>
            </a:r>
          </a:p>
          <a:p>
            <a:pPr marL="171450" indent="-171450">
              <a:buFont typeface="Arial" panose="020B0604020202020204" pitchFamily="34" charset="0"/>
              <a:buChar char="•"/>
            </a:pPr>
            <a:r>
              <a:rPr lang="en-GB" sz="900" dirty="0">
                <a:solidFill>
                  <a:schemeClr val="tx1"/>
                </a:solidFill>
              </a:rPr>
              <a:t>Year 8 inter-house competition (Nov)</a:t>
            </a:r>
          </a:p>
          <a:p>
            <a:pPr marL="171450" indent="-171450">
              <a:buFont typeface="Arial" panose="020B0604020202020204" pitchFamily="34" charset="0"/>
              <a:buChar char="•"/>
            </a:pPr>
            <a:r>
              <a:rPr lang="en-GB" sz="900" dirty="0">
                <a:solidFill>
                  <a:schemeClr val="tx1"/>
                </a:solidFill>
              </a:rPr>
              <a:t>Christmas concert (Dec)</a:t>
            </a:r>
          </a:p>
          <a:p>
            <a:pPr marL="171450" indent="-171450">
              <a:buFont typeface="Arial" panose="020B0604020202020204" pitchFamily="34" charset="0"/>
              <a:buChar char="•"/>
            </a:pPr>
            <a:r>
              <a:rPr lang="en-GB" sz="900" dirty="0">
                <a:solidFill>
                  <a:schemeClr val="tx1"/>
                </a:solidFill>
              </a:rPr>
              <a:t>School production (Feb)</a:t>
            </a:r>
          </a:p>
          <a:p>
            <a:pPr marL="171450" indent="-171450">
              <a:buFont typeface="Arial" panose="020B0604020202020204" pitchFamily="34" charset="0"/>
              <a:buChar char="•"/>
            </a:pPr>
            <a:r>
              <a:rPr lang="en-GB" sz="900" dirty="0">
                <a:solidFill>
                  <a:schemeClr val="tx1"/>
                </a:solidFill>
              </a:rPr>
              <a:t>Year 7 inter-house competition (March)</a:t>
            </a:r>
          </a:p>
          <a:p>
            <a:pPr marL="171450" indent="-171450">
              <a:buFont typeface="Arial" panose="020B0604020202020204" pitchFamily="34" charset="0"/>
              <a:buChar char="•"/>
            </a:pPr>
            <a:r>
              <a:rPr lang="en-GB" sz="900" dirty="0">
                <a:solidFill>
                  <a:schemeClr val="tx1"/>
                </a:solidFill>
              </a:rPr>
              <a:t>Chauncy Rocks (July)</a:t>
            </a:r>
          </a:p>
          <a:p>
            <a:pPr marL="171450" indent="-171450">
              <a:buFont typeface="Arial" panose="020B0604020202020204" pitchFamily="34" charset="0"/>
              <a:buChar char="•"/>
            </a:pPr>
            <a:endParaRPr lang="en-GB" sz="900" dirty="0">
              <a:solidFill>
                <a:schemeClr val="tx1"/>
              </a:solidFill>
            </a:endParaRPr>
          </a:p>
        </p:txBody>
      </p:sp>
      <p:pic>
        <p:nvPicPr>
          <p:cNvPr id="179" name="Picture 34" descr="Microphone clipart music cd, Microphone music cd Transparent FREE ...">
            <a:extLst>
              <a:ext uri="{FF2B5EF4-FFF2-40B4-BE49-F238E27FC236}">
                <a16:creationId xmlns:a16="http://schemas.microsoft.com/office/drawing/2014/main" id="{04A16A8F-9D16-4F64-B197-184D09E822DB}"/>
              </a:ext>
            </a:extLst>
          </p:cNvPr>
          <p:cNvPicPr>
            <a:picLocks noChangeAspect="1" noChangeArrowheads="1"/>
          </p:cNvPicPr>
          <p:nvPr/>
        </p:nvPicPr>
        <p:blipFill>
          <a:blip r:embed="rId52" cstate="hqprint">
            <a:extLst>
              <a:ext uri="{28A0092B-C50C-407E-A947-70E740481C1C}">
                <a14:useLocalDpi xmlns:a14="http://schemas.microsoft.com/office/drawing/2010/main" val="0"/>
              </a:ext>
            </a:extLst>
          </a:blip>
          <a:srcRect/>
          <a:stretch>
            <a:fillRect/>
          </a:stretch>
        </p:blipFill>
        <p:spPr bwMode="auto">
          <a:xfrm rot="15863437">
            <a:off x="328354" y="3631555"/>
            <a:ext cx="896150" cy="153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0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0A137955-A662-4852-B7FF-8C094146FC8D}"/>
              </a:ext>
            </a:extLst>
          </p:cNvPr>
          <p:cNvSpPr/>
          <p:nvPr/>
        </p:nvSpPr>
        <p:spPr>
          <a:xfrm rot="16200000">
            <a:off x="937138" y="7117511"/>
            <a:ext cx="1441406" cy="1132302"/>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5" name="Rectangle 4">
            <a:extLst>
              <a:ext uri="{FF2B5EF4-FFF2-40B4-BE49-F238E27FC236}">
                <a16:creationId xmlns:a16="http://schemas.microsoft.com/office/drawing/2014/main" id="{50E7119A-E78D-4A80-B488-69FFB37CAC71}"/>
              </a:ext>
            </a:extLst>
          </p:cNvPr>
          <p:cNvSpPr/>
          <p:nvPr/>
        </p:nvSpPr>
        <p:spPr>
          <a:xfrm>
            <a:off x="1641304" y="8087773"/>
            <a:ext cx="3229133" cy="316793"/>
          </a:xfrm>
          <a:prstGeom prst="rect">
            <a:avLst/>
          </a:prstGeom>
          <a:gradFill flip="none" rotWithShape="1">
            <a:gsLst>
              <a:gs pos="0">
                <a:srgbClr val="FF00FF"/>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6" name="Block Arc 5">
            <a:extLst>
              <a:ext uri="{FF2B5EF4-FFF2-40B4-BE49-F238E27FC236}">
                <a16:creationId xmlns:a16="http://schemas.microsoft.com/office/drawing/2014/main" id="{7BFE3937-A8DB-4BBA-8331-DBD58B5E78AB}"/>
              </a:ext>
            </a:extLst>
          </p:cNvPr>
          <p:cNvSpPr/>
          <p:nvPr/>
        </p:nvSpPr>
        <p:spPr>
          <a:xfrm rot="5400000" flipH="1">
            <a:off x="3740823" y="5815436"/>
            <a:ext cx="1764653" cy="1177680"/>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7" name="Rectangle 6">
            <a:extLst>
              <a:ext uri="{FF2B5EF4-FFF2-40B4-BE49-F238E27FC236}">
                <a16:creationId xmlns:a16="http://schemas.microsoft.com/office/drawing/2014/main" id="{A29C4B3A-035B-4EE1-94D9-370B6C072C8A}"/>
              </a:ext>
            </a:extLst>
          </p:cNvPr>
          <p:cNvSpPr/>
          <p:nvPr/>
        </p:nvSpPr>
        <p:spPr>
          <a:xfrm>
            <a:off x="1620572" y="6963810"/>
            <a:ext cx="3028250" cy="322338"/>
          </a:xfrm>
          <a:prstGeom prst="rect">
            <a:avLst/>
          </a:prstGeom>
          <a:gradFill>
            <a:gsLst>
              <a:gs pos="0">
                <a:srgbClr val="FF00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8" name="Rectangle 7">
            <a:extLst>
              <a:ext uri="{FF2B5EF4-FFF2-40B4-BE49-F238E27FC236}">
                <a16:creationId xmlns:a16="http://schemas.microsoft.com/office/drawing/2014/main" id="{5E1DA9D5-DF3C-4096-83FE-0F2AAF04994E}"/>
              </a:ext>
            </a:extLst>
          </p:cNvPr>
          <p:cNvSpPr/>
          <p:nvPr/>
        </p:nvSpPr>
        <p:spPr>
          <a:xfrm>
            <a:off x="1614322" y="5521950"/>
            <a:ext cx="3028045" cy="325071"/>
          </a:xfrm>
          <a:prstGeom prst="rect">
            <a:avLst/>
          </a:prstGeom>
          <a:gradFill>
            <a:gsLst>
              <a:gs pos="0">
                <a:srgbClr val="FFFF00"/>
              </a:gs>
              <a:gs pos="100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9" name="Block Arc 8">
            <a:extLst>
              <a:ext uri="{FF2B5EF4-FFF2-40B4-BE49-F238E27FC236}">
                <a16:creationId xmlns:a16="http://schemas.microsoft.com/office/drawing/2014/main" id="{2840EEB6-139C-47C4-B9E3-31051D5835F0}"/>
              </a:ext>
            </a:extLst>
          </p:cNvPr>
          <p:cNvSpPr/>
          <p:nvPr/>
        </p:nvSpPr>
        <p:spPr>
          <a:xfrm rot="16200000">
            <a:off x="769296" y="4446571"/>
            <a:ext cx="1669228" cy="1122851"/>
          </a:xfrm>
          <a:prstGeom prst="blockArc">
            <a:avLst>
              <a:gd name="adj1" fmla="val 10726998"/>
              <a:gd name="adj2" fmla="val 263439"/>
              <a:gd name="adj3" fmla="val 285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10" name="Block Arc 9">
            <a:extLst>
              <a:ext uri="{FF2B5EF4-FFF2-40B4-BE49-F238E27FC236}">
                <a16:creationId xmlns:a16="http://schemas.microsoft.com/office/drawing/2014/main" id="{E2378938-7222-4E17-BB89-F0E0E6AAC88F}"/>
              </a:ext>
            </a:extLst>
          </p:cNvPr>
          <p:cNvSpPr/>
          <p:nvPr/>
        </p:nvSpPr>
        <p:spPr>
          <a:xfrm rot="5400000" flipH="1">
            <a:off x="3816679" y="3171979"/>
            <a:ext cx="1476140" cy="1185958"/>
          </a:xfrm>
          <a:prstGeom prst="blockArc">
            <a:avLst>
              <a:gd name="adj1" fmla="val 10800000"/>
              <a:gd name="adj2" fmla="val 1572"/>
              <a:gd name="adj3" fmla="val 2764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11" name="Rectangle 140">
            <a:extLst>
              <a:ext uri="{FF2B5EF4-FFF2-40B4-BE49-F238E27FC236}">
                <a16:creationId xmlns:a16="http://schemas.microsoft.com/office/drawing/2014/main" id="{C46DC4D1-E076-4BDF-986A-FA9A347CD35C}"/>
              </a:ext>
            </a:extLst>
          </p:cNvPr>
          <p:cNvSpPr/>
          <p:nvPr/>
        </p:nvSpPr>
        <p:spPr>
          <a:xfrm>
            <a:off x="1560263" y="4179496"/>
            <a:ext cx="3063156" cy="326063"/>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gradFill>
            <a:gsLst>
              <a:gs pos="0">
                <a:srgbClr val="FFFF0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2" name="Rectangle 11">
            <a:extLst>
              <a:ext uri="{FF2B5EF4-FFF2-40B4-BE49-F238E27FC236}">
                <a16:creationId xmlns:a16="http://schemas.microsoft.com/office/drawing/2014/main" id="{D98C18F1-B4E5-47D2-9784-9ADAD27A50A9}"/>
              </a:ext>
            </a:extLst>
          </p:cNvPr>
          <p:cNvSpPr/>
          <p:nvPr/>
        </p:nvSpPr>
        <p:spPr>
          <a:xfrm>
            <a:off x="1543917" y="3019793"/>
            <a:ext cx="3020901" cy="333283"/>
          </a:xfrm>
          <a:prstGeom prst="rect">
            <a:avLst/>
          </a:prstGeom>
          <a:gradFill>
            <a:gsLst>
              <a:gs pos="0">
                <a:srgbClr val="00B0F0"/>
              </a:gs>
              <a:gs pos="100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3" name="Block Arc 12">
            <a:extLst>
              <a:ext uri="{FF2B5EF4-FFF2-40B4-BE49-F238E27FC236}">
                <a16:creationId xmlns:a16="http://schemas.microsoft.com/office/drawing/2014/main" id="{B316AE5A-C024-4BE7-AFAE-1141A902CA85}"/>
              </a:ext>
            </a:extLst>
          </p:cNvPr>
          <p:cNvSpPr/>
          <p:nvPr/>
        </p:nvSpPr>
        <p:spPr>
          <a:xfrm rot="16200000">
            <a:off x="824918" y="2040878"/>
            <a:ext cx="1464097" cy="1155578"/>
          </a:xfrm>
          <a:prstGeom prst="blockArc">
            <a:avLst>
              <a:gd name="adj1" fmla="val 10800000"/>
              <a:gd name="adj2" fmla="val 156513"/>
              <a:gd name="adj3" fmla="val 2821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14" name="Rectangle 13">
            <a:extLst>
              <a:ext uri="{FF2B5EF4-FFF2-40B4-BE49-F238E27FC236}">
                <a16:creationId xmlns:a16="http://schemas.microsoft.com/office/drawing/2014/main" id="{4981BD46-F04A-42DF-A2EC-360699F0693E}"/>
              </a:ext>
            </a:extLst>
          </p:cNvPr>
          <p:cNvSpPr/>
          <p:nvPr/>
        </p:nvSpPr>
        <p:spPr>
          <a:xfrm>
            <a:off x="1556614" y="1884336"/>
            <a:ext cx="3020900" cy="328522"/>
          </a:xfrm>
          <a:prstGeom prst="rect">
            <a:avLst/>
          </a:prstGeom>
          <a:gradFill>
            <a:gsLst>
              <a:gs pos="0">
                <a:srgbClr val="00B0F0"/>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5" name="Triangle 47">
            <a:extLst>
              <a:ext uri="{FF2B5EF4-FFF2-40B4-BE49-F238E27FC236}">
                <a16:creationId xmlns:a16="http://schemas.microsoft.com/office/drawing/2014/main" id="{1AFD84C0-F02F-43A6-8F5B-4FD305FD4338}"/>
              </a:ext>
            </a:extLst>
          </p:cNvPr>
          <p:cNvSpPr/>
          <p:nvPr/>
        </p:nvSpPr>
        <p:spPr>
          <a:xfrm>
            <a:off x="937896" y="169805"/>
            <a:ext cx="379190" cy="333303"/>
          </a:xfrm>
          <a:prstGeom prst="triangle">
            <a:avLst/>
          </a:prstGeom>
          <a:gradFill flip="none" rotWithShape="1">
            <a:gsLst>
              <a:gs pos="0">
                <a:schemeClr val="bg1"/>
              </a:gs>
              <a:gs pos="100000">
                <a:srgbClr val="FF00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dirty="0"/>
          </a:p>
        </p:txBody>
      </p:sp>
      <p:sp>
        <p:nvSpPr>
          <p:cNvPr id="16" name="Rectangle 15">
            <a:extLst>
              <a:ext uri="{FF2B5EF4-FFF2-40B4-BE49-F238E27FC236}">
                <a16:creationId xmlns:a16="http://schemas.microsoft.com/office/drawing/2014/main" id="{CE9D8961-3423-4CF4-ADB9-3B91F67684B8}"/>
              </a:ext>
            </a:extLst>
          </p:cNvPr>
          <p:cNvSpPr/>
          <p:nvPr/>
        </p:nvSpPr>
        <p:spPr>
          <a:xfrm rot="16200000">
            <a:off x="854148" y="648272"/>
            <a:ext cx="547996" cy="254307"/>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7" name="Oval 16">
            <a:extLst>
              <a:ext uri="{FF2B5EF4-FFF2-40B4-BE49-F238E27FC236}">
                <a16:creationId xmlns:a16="http://schemas.microsoft.com/office/drawing/2014/main" id="{C9F6AFB6-5A5C-4563-91AA-2CA58C9E2FDC}"/>
              </a:ext>
            </a:extLst>
          </p:cNvPr>
          <p:cNvSpPr/>
          <p:nvPr/>
        </p:nvSpPr>
        <p:spPr>
          <a:xfrm>
            <a:off x="4122863" y="7913592"/>
            <a:ext cx="629795" cy="629604"/>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8" name="Oval 17">
            <a:extLst>
              <a:ext uri="{FF2B5EF4-FFF2-40B4-BE49-F238E27FC236}">
                <a16:creationId xmlns:a16="http://schemas.microsoft.com/office/drawing/2014/main" id="{C64E8431-EA2E-4E2E-B847-E21990A115CB}"/>
              </a:ext>
            </a:extLst>
          </p:cNvPr>
          <p:cNvSpPr/>
          <p:nvPr/>
        </p:nvSpPr>
        <p:spPr>
          <a:xfrm>
            <a:off x="4219467" y="8017670"/>
            <a:ext cx="435978" cy="428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2" b="1" dirty="0">
                <a:solidFill>
                  <a:schemeClr val="tx1"/>
                </a:solidFill>
              </a:rPr>
              <a:t>9</a:t>
            </a:r>
          </a:p>
        </p:txBody>
      </p:sp>
      <p:cxnSp>
        <p:nvCxnSpPr>
          <p:cNvPr id="22" name="Straight Connector 21">
            <a:extLst>
              <a:ext uri="{FF2B5EF4-FFF2-40B4-BE49-F238E27FC236}">
                <a16:creationId xmlns:a16="http://schemas.microsoft.com/office/drawing/2014/main" id="{23F53507-602B-49C6-8056-BF7E758E214C}"/>
              </a:ext>
            </a:extLst>
          </p:cNvPr>
          <p:cNvCxnSpPr>
            <a:cxnSpLocks/>
            <a:stCxn id="147" idx="0"/>
          </p:cNvCxnSpPr>
          <p:nvPr/>
        </p:nvCxnSpPr>
        <p:spPr>
          <a:xfrm flipV="1">
            <a:off x="3255933" y="8228111"/>
            <a:ext cx="153529" cy="218338"/>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495C9D6-532B-4761-A058-DD6F0D28BB30}"/>
              </a:ext>
            </a:extLst>
          </p:cNvPr>
          <p:cNvSpPr/>
          <p:nvPr/>
        </p:nvSpPr>
        <p:spPr>
          <a:xfrm>
            <a:off x="793758" y="2246550"/>
            <a:ext cx="629795" cy="6296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31" name="Oval 30">
            <a:extLst>
              <a:ext uri="{FF2B5EF4-FFF2-40B4-BE49-F238E27FC236}">
                <a16:creationId xmlns:a16="http://schemas.microsoft.com/office/drawing/2014/main" id="{3CEBA0D6-9505-40AC-BE61-FE210894A0F6}"/>
              </a:ext>
            </a:extLst>
          </p:cNvPr>
          <p:cNvSpPr/>
          <p:nvPr/>
        </p:nvSpPr>
        <p:spPr>
          <a:xfrm>
            <a:off x="890361" y="2350628"/>
            <a:ext cx="435978" cy="428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rPr>
              <a:t>11</a:t>
            </a:r>
          </a:p>
        </p:txBody>
      </p:sp>
      <p:sp>
        <p:nvSpPr>
          <p:cNvPr id="36" name="Block Arc 35">
            <a:extLst>
              <a:ext uri="{FF2B5EF4-FFF2-40B4-BE49-F238E27FC236}">
                <a16:creationId xmlns:a16="http://schemas.microsoft.com/office/drawing/2014/main" id="{564376AF-DDBC-426C-A232-BB4FDE342FF9}"/>
              </a:ext>
            </a:extLst>
          </p:cNvPr>
          <p:cNvSpPr/>
          <p:nvPr/>
        </p:nvSpPr>
        <p:spPr>
          <a:xfrm rot="5400000" flipH="1">
            <a:off x="3833459" y="878765"/>
            <a:ext cx="1476140" cy="1185958"/>
          </a:xfrm>
          <a:prstGeom prst="blockArc">
            <a:avLst>
              <a:gd name="adj1" fmla="val 10800000"/>
              <a:gd name="adj2" fmla="val 1572"/>
              <a:gd name="adj3" fmla="val 2764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solidFill>
                <a:schemeClr val="tx1"/>
              </a:solidFill>
            </a:endParaRPr>
          </a:p>
        </p:txBody>
      </p:sp>
      <p:sp>
        <p:nvSpPr>
          <p:cNvPr id="37" name="Rectangle 36">
            <a:extLst>
              <a:ext uri="{FF2B5EF4-FFF2-40B4-BE49-F238E27FC236}">
                <a16:creationId xmlns:a16="http://schemas.microsoft.com/office/drawing/2014/main" id="{884E4979-3AF5-4D13-A806-1D490F086444}"/>
              </a:ext>
            </a:extLst>
          </p:cNvPr>
          <p:cNvSpPr/>
          <p:nvPr/>
        </p:nvSpPr>
        <p:spPr>
          <a:xfrm>
            <a:off x="999709" y="734747"/>
            <a:ext cx="3576081" cy="328522"/>
          </a:xfrm>
          <a:prstGeom prst="rect">
            <a:avLst/>
          </a:prstGeom>
          <a:gradFill>
            <a:gsLst>
              <a:gs pos="0">
                <a:srgbClr val="FF00FF"/>
              </a:gs>
              <a:gs pos="100000">
                <a:srgbClr val="7030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44" name="Rectangle 43">
            <a:extLst>
              <a:ext uri="{FF2B5EF4-FFF2-40B4-BE49-F238E27FC236}">
                <a16:creationId xmlns:a16="http://schemas.microsoft.com/office/drawing/2014/main" id="{E59CB928-6FF3-4A39-8560-80915151D77B}"/>
              </a:ext>
            </a:extLst>
          </p:cNvPr>
          <p:cNvSpPr/>
          <p:nvPr/>
        </p:nvSpPr>
        <p:spPr>
          <a:xfrm>
            <a:off x="794645" y="-4202"/>
            <a:ext cx="695181" cy="166792"/>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t>Further Education</a:t>
            </a:r>
          </a:p>
        </p:txBody>
      </p:sp>
      <p:sp>
        <p:nvSpPr>
          <p:cNvPr id="46" name="Rectangle 45">
            <a:extLst>
              <a:ext uri="{FF2B5EF4-FFF2-40B4-BE49-F238E27FC236}">
                <a16:creationId xmlns:a16="http://schemas.microsoft.com/office/drawing/2014/main" id="{0E7995E7-D113-4C45-B000-62D8D560C8B4}"/>
              </a:ext>
            </a:extLst>
          </p:cNvPr>
          <p:cNvSpPr/>
          <p:nvPr/>
        </p:nvSpPr>
        <p:spPr>
          <a:xfrm>
            <a:off x="4849260" y="8087772"/>
            <a:ext cx="601740" cy="316793"/>
          </a:xfrm>
          <a:prstGeom prst="rect">
            <a:avLst/>
          </a:prstGeom>
          <a:gradFill flip="none" rotWithShape="1">
            <a:gsLst>
              <a:gs pos="0">
                <a:srgbClr val="FF00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cxnSp>
        <p:nvCxnSpPr>
          <p:cNvPr id="51" name="Straight Connector 50">
            <a:extLst>
              <a:ext uri="{FF2B5EF4-FFF2-40B4-BE49-F238E27FC236}">
                <a16:creationId xmlns:a16="http://schemas.microsoft.com/office/drawing/2014/main" id="{4C1CB999-7728-4C71-BE1E-AF19D9E3A605}"/>
              </a:ext>
            </a:extLst>
          </p:cNvPr>
          <p:cNvCxnSpPr>
            <a:cxnSpLocks/>
            <a:stCxn id="86" idx="0"/>
          </p:cNvCxnSpPr>
          <p:nvPr/>
        </p:nvCxnSpPr>
        <p:spPr>
          <a:xfrm flipV="1">
            <a:off x="1323411" y="8187926"/>
            <a:ext cx="347295" cy="25766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0195103-DB9D-4ADD-8E33-1959E4FA2735}"/>
              </a:ext>
            </a:extLst>
          </p:cNvPr>
          <p:cNvCxnSpPr>
            <a:cxnSpLocks/>
            <a:stCxn id="87" idx="1"/>
          </p:cNvCxnSpPr>
          <p:nvPr/>
        </p:nvCxnSpPr>
        <p:spPr>
          <a:xfrm flipH="1" flipV="1">
            <a:off x="1317085" y="7528315"/>
            <a:ext cx="319981" cy="15934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2553256-CE90-494A-A4CD-C2C5875F9C3A}"/>
              </a:ext>
            </a:extLst>
          </p:cNvPr>
          <p:cNvCxnSpPr>
            <a:cxnSpLocks/>
            <a:stCxn id="157" idx="2"/>
          </p:cNvCxnSpPr>
          <p:nvPr/>
        </p:nvCxnSpPr>
        <p:spPr>
          <a:xfrm>
            <a:off x="1304626" y="6910412"/>
            <a:ext cx="516743" cy="24081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513ADA-A89B-4F42-B69C-7740D8438784}"/>
              </a:ext>
            </a:extLst>
          </p:cNvPr>
          <p:cNvCxnSpPr>
            <a:cxnSpLocks/>
            <a:stCxn id="90" idx="0"/>
          </p:cNvCxnSpPr>
          <p:nvPr/>
        </p:nvCxnSpPr>
        <p:spPr>
          <a:xfrm flipH="1" flipV="1">
            <a:off x="3819298" y="7114114"/>
            <a:ext cx="910116" cy="19586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0BC9B68-2DA7-48ED-804B-71ED38275329}"/>
              </a:ext>
            </a:extLst>
          </p:cNvPr>
          <p:cNvCxnSpPr>
            <a:cxnSpLocks/>
            <a:stCxn id="89" idx="2"/>
          </p:cNvCxnSpPr>
          <p:nvPr/>
        </p:nvCxnSpPr>
        <p:spPr>
          <a:xfrm>
            <a:off x="4263539" y="5492241"/>
            <a:ext cx="256006" cy="240721"/>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58D0D6-4B43-4B34-B056-EBC051E26B35}"/>
              </a:ext>
            </a:extLst>
          </p:cNvPr>
          <p:cNvCxnSpPr>
            <a:cxnSpLocks/>
            <a:stCxn id="88" idx="0"/>
          </p:cNvCxnSpPr>
          <p:nvPr/>
        </p:nvCxnSpPr>
        <p:spPr>
          <a:xfrm flipH="1" flipV="1">
            <a:off x="2812864" y="5707076"/>
            <a:ext cx="509949" cy="21325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7F7CCE8-D0C4-4621-B318-42C5008F8C1D}"/>
              </a:ext>
            </a:extLst>
          </p:cNvPr>
          <p:cNvCxnSpPr>
            <a:cxnSpLocks/>
            <a:stCxn id="92" idx="2"/>
          </p:cNvCxnSpPr>
          <p:nvPr/>
        </p:nvCxnSpPr>
        <p:spPr>
          <a:xfrm flipH="1" flipV="1">
            <a:off x="1956535" y="5257853"/>
            <a:ext cx="169064" cy="129935"/>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96C9D3B-0CDE-4142-A653-274A64153DED}"/>
              </a:ext>
            </a:extLst>
          </p:cNvPr>
          <p:cNvCxnSpPr>
            <a:cxnSpLocks/>
            <a:stCxn id="94" idx="2"/>
          </p:cNvCxnSpPr>
          <p:nvPr/>
        </p:nvCxnSpPr>
        <p:spPr>
          <a:xfrm>
            <a:off x="2158107" y="4039501"/>
            <a:ext cx="55282" cy="23323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A6C80DA-9845-4140-8785-640D4E641C8B}"/>
              </a:ext>
            </a:extLst>
          </p:cNvPr>
          <p:cNvCxnSpPr>
            <a:cxnSpLocks/>
            <a:stCxn id="214" idx="2"/>
          </p:cNvCxnSpPr>
          <p:nvPr/>
        </p:nvCxnSpPr>
        <p:spPr>
          <a:xfrm flipH="1">
            <a:off x="3175047" y="2963375"/>
            <a:ext cx="151395" cy="19843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8B7DC8A-746B-4C28-943D-697C6193F6A9}"/>
              </a:ext>
            </a:extLst>
          </p:cNvPr>
          <p:cNvCxnSpPr>
            <a:cxnSpLocks/>
            <a:stCxn id="96" idx="1"/>
          </p:cNvCxnSpPr>
          <p:nvPr/>
        </p:nvCxnSpPr>
        <p:spPr>
          <a:xfrm flipH="1">
            <a:off x="3978550" y="2940178"/>
            <a:ext cx="372154" cy="227319"/>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FDDB253-EBED-4A23-B55D-1FECCA31E115}"/>
              </a:ext>
            </a:extLst>
          </p:cNvPr>
          <p:cNvCxnSpPr>
            <a:cxnSpLocks/>
            <a:stCxn id="246" idx="2"/>
          </p:cNvCxnSpPr>
          <p:nvPr/>
        </p:nvCxnSpPr>
        <p:spPr>
          <a:xfrm>
            <a:off x="3075983" y="1811661"/>
            <a:ext cx="189165" cy="248307"/>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33EB5D-AF1E-46BF-8CE9-0C34C0E13A61}"/>
              </a:ext>
            </a:extLst>
          </p:cNvPr>
          <p:cNvCxnSpPr>
            <a:cxnSpLocks/>
            <a:stCxn id="166" idx="2"/>
          </p:cNvCxnSpPr>
          <p:nvPr/>
        </p:nvCxnSpPr>
        <p:spPr>
          <a:xfrm flipH="1">
            <a:off x="2207796" y="694572"/>
            <a:ext cx="44451" cy="22330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FCFD99D-0B30-4697-B9F4-1C3DA71581C0}"/>
              </a:ext>
            </a:extLst>
          </p:cNvPr>
          <p:cNvCxnSpPr>
            <a:cxnSpLocks/>
            <a:stCxn id="250" idx="0"/>
          </p:cNvCxnSpPr>
          <p:nvPr/>
        </p:nvCxnSpPr>
        <p:spPr>
          <a:xfrm flipH="1" flipV="1">
            <a:off x="4034309" y="2086166"/>
            <a:ext cx="805286" cy="14028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8D2C26-C243-45B3-9FAD-ABCFFE9E5B06}"/>
              </a:ext>
            </a:extLst>
          </p:cNvPr>
          <p:cNvCxnSpPr>
            <a:cxnSpLocks/>
            <a:stCxn id="160" idx="2"/>
          </p:cNvCxnSpPr>
          <p:nvPr/>
        </p:nvCxnSpPr>
        <p:spPr>
          <a:xfrm>
            <a:off x="2027954" y="1813383"/>
            <a:ext cx="275633" cy="21757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E7A1BDF1-1849-4AEC-99A6-2FD4052C3B0A}"/>
              </a:ext>
            </a:extLst>
          </p:cNvPr>
          <p:cNvSpPr/>
          <p:nvPr/>
        </p:nvSpPr>
        <p:spPr>
          <a:xfrm>
            <a:off x="675676" y="8445587"/>
            <a:ext cx="1295471" cy="634794"/>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tx1"/>
                </a:solidFill>
              </a:rPr>
              <a:t>AOS2: Popular music</a:t>
            </a:r>
          </a:p>
          <a:p>
            <a:pPr algn="ctr"/>
            <a:r>
              <a:rPr lang="en-GB" sz="726" b="1" dirty="0">
                <a:solidFill>
                  <a:schemeClr val="tx1"/>
                </a:solidFill>
              </a:rPr>
              <a:t>Film Music</a:t>
            </a:r>
          </a:p>
          <a:p>
            <a:pPr algn="ctr"/>
            <a:r>
              <a:rPr lang="en-GB" sz="622" dirty="0">
                <a:solidFill>
                  <a:schemeClr val="tx1"/>
                </a:solidFill>
              </a:rPr>
              <a:t>Exploring use of sound in film. Ensemble skills and compositional skills are developed. Links to careers in the film industry.</a:t>
            </a:r>
            <a:endParaRPr lang="en-GB" sz="829" b="1" dirty="0">
              <a:solidFill>
                <a:schemeClr val="tx1"/>
              </a:solidFill>
            </a:endParaRPr>
          </a:p>
        </p:txBody>
      </p:sp>
      <p:sp>
        <p:nvSpPr>
          <p:cNvPr id="87" name="Rectangle 86">
            <a:extLst>
              <a:ext uri="{FF2B5EF4-FFF2-40B4-BE49-F238E27FC236}">
                <a16:creationId xmlns:a16="http://schemas.microsoft.com/office/drawing/2014/main" id="{8EBB10C4-82E2-4A36-8D86-4F5B908AE3B0}"/>
              </a:ext>
            </a:extLst>
          </p:cNvPr>
          <p:cNvSpPr/>
          <p:nvPr/>
        </p:nvSpPr>
        <p:spPr>
          <a:xfrm>
            <a:off x="1637066" y="7357647"/>
            <a:ext cx="1363785" cy="660023"/>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b="1" dirty="0">
                <a:solidFill>
                  <a:sysClr val="windowText" lastClr="000000"/>
                </a:solidFill>
              </a:rPr>
              <a:t>‘Classical’ Music</a:t>
            </a:r>
          </a:p>
          <a:p>
            <a:pPr algn="ctr"/>
            <a:r>
              <a:rPr lang="en-GB" sz="570" dirty="0">
                <a:solidFill>
                  <a:sysClr val="windowText" lastClr="000000"/>
                </a:solidFill>
              </a:rPr>
              <a:t>Treble and bass clef notation, large ensemble skills building on Italian terminology. Ensemble skills as well as individual performance skills are developed. </a:t>
            </a:r>
          </a:p>
        </p:txBody>
      </p:sp>
      <p:sp>
        <p:nvSpPr>
          <p:cNvPr id="88" name="Rectangle 87">
            <a:extLst>
              <a:ext uri="{FF2B5EF4-FFF2-40B4-BE49-F238E27FC236}">
                <a16:creationId xmlns:a16="http://schemas.microsoft.com/office/drawing/2014/main" id="{94012E0B-4C87-4F9F-B14C-CEF5F33BE69F}"/>
              </a:ext>
            </a:extLst>
          </p:cNvPr>
          <p:cNvSpPr/>
          <p:nvPr/>
        </p:nvSpPr>
        <p:spPr>
          <a:xfrm>
            <a:off x="2633259" y="5920329"/>
            <a:ext cx="1379109" cy="417697"/>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b="1" dirty="0">
                <a:solidFill>
                  <a:sysClr val="windowText" lastClr="000000"/>
                </a:solidFill>
              </a:rPr>
              <a:t>Ukulele 2</a:t>
            </a:r>
          </a:p>
          <a:p>
            <a:pPr algn="ctr"/>
            <a:r>
              <a:rPr lang="en-GB" sz="544" dirty="0">
                <a:solidFill>
                  <a:sysClr val="windowText" lastClr="000000"/>
                </a:solidFill>
              </a:rPr>
              <a:t>Performance and evaluation skills on the ukulele including TAB reading</a:t>
            </a:r>
          </a:p>
        </p:txBody>
      </p:sp>
      <p:sp>
        <p:nvSpPr>
          <p:cNvPr id="89" name="Rectangle 88">
            <a:extLst>
              <a:ext uri="{FF2B5EF4-FFF2-40B4-BE49-F238E27FC236}">
                <a16:creationId xmlns:a16="http://schemas.microsoft.com/office/drawing/2014/main" id="{41AF75A6-BFB1-45AD-AE81-BE3300B4B584}"/>
              </a:ext>
            </a:extLst>
          </p:cNvPr>
          <p:cNvSpPr/>
          <p:nvPr/>
        </p:nvSpPr>
        <p:spPr>
          <a:xfrm>
            <a:off x="3677817" y="4800907"/>
            <a:ext cx="1171445" cy="691333"/>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tx1"/>
                </a:solidFill>
              </a:rPr>
              <a:t>AOS2: Popular music</a:t>
            </a:r>
          </a:p>
          <a:p>
            <a:pPr algn="ctr"/>
            <a:r>
              <a:rPr lang="en-GB" sz="726" b="1" dirty="0">
                <a:solidFill>
                  <a:schemeClr val="tx1"/>
                </a:solidFill>
              </a:rPr>
              <a:t>Musical Theatre</a:t>
            </a:r>
          </a:p>
          <a:p>
            <a:pPr algn="ctr"/>
            <a:r>
              <a:rPr lang="en-GB" sz="518" dirty="0">
                <a:solidFill>
                  <a:schemeClr val="tx1"/>
                </a:solidFill>
              </a:rPr>
              <a:t>Compositional and performance skills in small ensembles including writing for voice. Ensemble skills as well as own solo performance skills are assessed and developed.</a:t>
            </a:r>
          </a:p>
        </p:txBody>
      </p:sp>
      <p:sp>
        <p:nvSpPr>
          <p:cNvPr id="90" name="Rectangle 89">
            <a:extLst>
              <a:ext uri="{FF2B5EF4-FFF2-40B4-BE49-F238E27FC236}">
                <a16:creationId xmlns:a16="http://schemas.microsoft.com/office/drawing/2014/main" id="{EE500B66-A476-4F63-A0D5-9B128E12CAC1}"/>
              </a:ext>
            </a:extLst>
          </p:cNvPr>
          <p:cNvSpPr/>
          <p:nvPr/>
        </p:nvSpPr>
        <p:spPr>
          <a:xfrm>
            <a:off x="4132728" y="7309982"/>
            <a:ext cx="1193369" cy="531067"/>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33" b="1" dirty="0">
                <a:solidFill>
                  <a:sysClr val="windowText" lastClr="000000"/>
                </a:solidFill>
              </a:rPr>
              <a:t>Composition 3</a:t>
            </a:r>
          </a:p>
          <a:p>
            <a:pPr algn="ctr"/>
            <a:r>
              <a:rPr lang="en-GB" sz="622" dirty="0">
                <a:solidFill>
                  <a:sysClr val="windowText" lastClr="000000"/>
                </a:solidFill>
              </a:rPr>
              <a:t>Continuation of compositional skills with new timbres, rhythmic and harmonic features. </a:t>
            </a:r>
          </a:p>
        </p:txBody>
      </p:sp>
      <p:sp>
        <p:nvSpPr>
          <p:cNvPr id="91" name="Rectangle 90">
            <a:extLst>
              <a:ext uri="{FF2B5EF4-FFF2-40B4-BE49-F238E27FC236}">
                <a16:creationId xmlns:a16="http://schemas.microsoft.com/office/drawing/2014/main" id="{86A72103-17F4-431D-9D5F-EE10273C971C}"/>
              </a:ext>
            </a:extLst>
          </p:cNvPr>
          <p:cNvSpPr/>
          <p:nvPr/>
        </p:nvSpPr>
        <p:spPr>
          <a:xfrm>
            <a:off x="5223298" y="4192740"/>
            <a:ext cx="1135411" cy="1246210"/>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9" b="1" dirty="0">
                <a:solidFill>
                  <a:schemeClr val="bg1"/>
                </a:solidFill>
              </a:rPr>
              <a:t>Performing Skills for GCSE Music</a:t>
            </a:r>
          </a:p>
          <a:p>
            <a:pPr algn="ctr"/>
            <a:r>
              <a:rPr lang="en-GB" sz="622" dirty="0">
                <a:solidFill>
                  <a:schemeClr val="bg1"/>
                </a:solidFill>
              </a:rPr>
              <a:t>Introducing GCSE performance skills and starting two years of developing solo and ensemble pieces. Links to self esteem/confidence.  These lessons happen throughout the year (once a fortnight) throughout year 10 and 11, building on past accomplishments. </a:t>
            </a:r>
          </a:p>
        </p:txBody>
      </p:sp>
      <p:sp>
        <p:nvSpPr>
          <p:cNvPr id="92" name="Rectangle 91">
            <a:extLst>
              <a:ext uri="{FF2B5EF4-FFF2-40B4-BE49-F238E27FC236}">
                <a16:creationId xmlns:a16="http://schemas.microsoft.com/office/drawing/2014/main" id="{26C376FB-7C41-4157-92B1-68BB1362DD2A}"/>
              </a:ext>
            </a:extLst>
          </p:cNvPr>
          <p:cNvSpPr/>
          <p:nvPr/>
        </p:nvSpPr>
        <p:spPr>
          <a:xfrm>
            <a:off x="1646539" y="4552319"/>
            <a:ext cx="958118" cy="835469"/>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Composition Skills</a:t>
            </a:r>
          </a:p>
          <a:p>
            <a:pPr algn="ctr"/>
            <a:r>
              <a:rPr lang="en-GB" sz="570" dirty="0">
                <a:solidFill>
                  <a:schemeClr val="bg1"/>
                </a:solidFill>
              </a:rPr>
              <a:t>Compositional skills are developed in pair work. Confidence is built in new composing techniques as well as on Cubase. Links to careers in industry. Composition lessons are once a week.</a:t>
            </a:r>
          </a:p>
        </p:txBody>
      </p:sp>
      <p:sp>
        <p:nvSpPr>
          <p:cNvPr id="93" name="Rectangle 92">
            <a:extLst>
              <a:ext uri="{FF2B5EF4-FFF2-40B4-BE49-F238E27FC236}">
                <a16:creationId xmlns:a16="http://schemas.microsoft.com/office/drawing/2014/main" id="{502BA697-E70A-439F-A22A-A6E560C93A9F}"/>
              </a:ext>
            </a:extLst>
          </p:cNvPr>
          <p:cNvSpPr/>
          <p:nvPr/>
        </p:nvSpPr>
        <p:spPr>
          <a:xfrm>
            <a:off x="5223298" y="2891936"/>
            <a:ext cx="1135411" cy="1204485"/>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9" b="1" dirty="0">
                <a:solidFill>
                  <a:schemeClr val="bg1"/>
                </a:solidFill>
              </a:rPr>
              <a:t>Appraising Music</a:t>
            </a:r>
          </a:p>
          <a:p>
            <a:pPr algn="ctr"/>
            <a:r>
              <a:rPr lang="en-GB" sz="622" dirty="0">
                <a:solidFill>
                  <a:schemeClr val="bg1"/>
                </a:solidFill>
              </a:rPr>
              <a:t>Throughout year 10 &amp; 11 we learn about the music theory, genres and set works required for your appraising examination. Key terminology is built upon and past topics revised in homework tasks as well as starters throughout the year. These lessons happen once a week.</a:t>
            </a:r>
          </a:p>
        </p:txBody>
      </p:sp>
      <p:sp>
        <p:nvSpPr>
          <p:cNvPr id="94" name="Rectangle 93">
            <a:extLst>
              <a:ext uri="{FF2B5EF4-FFF2-40B4-BE49-F238E27FC236}">
                <a16:creationId xmlns:a16="http://schemas.microsoft.com/office/drawing/2014/main" id="{EB593DC1-BA6D-4F6F-A11B-732D167BD1D9}"/>
              </a:ext>
            </a:extLst>
          </p:cNvPr>
          <p:cNvSpPr/>
          <p:nvPr/>
        </p:nvSpPr>
        <p:spPr>
          <a:xfrm>
            <a:off x="1695001" y="3621840"/>
            <a:ext cx="926213" cy="417661"/>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AOS2: Popular music</a:t>
            </a:r>
          </a:p>
          <a:p>
            <a:pPr algn="ctr"/>
            <a:r>
              <a:rPr lang="en-GB" sz="570" dirty="0">
                <a:solidFill>
                  <a:schemeClr val="bg1"/>
                </a:solidFill>
              </a:rPr>
              <a:t>Rock music of the 1960’s &amp; 70’s</a:t>
            </a:r>
            <a:endParaRPr lang="en-GB" sz="518" dirty="0">
              <a:solidFill>
                <a:schemeClr val="bg1"/>
              </a:solidFill>
            </a:endParaRPr>
          </a:p>
        </p:txBody>
      </p:sp>
      <p:sp>
        <p:nvSpPr>
          <p:cNvPr id="95" name="Rectangle 94">
            <a:extLst>
              <a:ext uri="{FF2B5EF4-FFF2-40B4-BE49-F238E27FC236}">
                <a16:creationId xmlns:a16="http://schemas.microsoft.com/office/drawing/2014/main" id="{5E47F07D-84A1-40EB-90A3-849B7123E3E7}"/>
              </a:ext>
            </a:extLst>
          </p:cNvPr>
          <p:cNvSpPr/>
          <p:nvPr/>
        </p:nvSpPr>
        <p:spPr>
          <a:xfrm>
            <a:off x="2808208" y="3487238"/>
            <a:ext cx="724300" cy="587657"/>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AOS3: Traditional music</a:t>
            </a:r>
          </a:p>
          <a:p>
            <a:pPr algn="ctr"/>
            <a:r>
              <a:rPr lang="en-GB" sz="622" dirty="0">
                <a:solidFill>
                  <a:schemeClr val="bg1"/>
                </a:solidFill>
              </a:rPr>
              <a:t>Contemporary Latin music</a:t>
            </a:r>
            <a:endParaRPr lang="en-GB" sz="544" dirty="0">
              <a:solidFill>
                <a:schemeClr val="bg1"/>
              </a:solidFill>
            </a:endParaRPr>
          </a:p>
        </p:txBody>
      </p:sp>
      <p:sp>
        <p:nvSpPr>
          <p:cNvPr id="96" name="Rectangle 95">
            <a:extLst>
              <a:ext uri="{FF2B5EF4-FFF2-40B4-BE49-F238E27FC236}">
                <a16:creationId xmlns:a16="http://schemas.microsoft.com/office/drawing/2014/main" id="{6F761E0F-9718-4D23-99B1-997159B501D1}"/>
              </a:ext>
            </a:extLst>
          </p:cNvPr>
          <p:cNvSpPr/>
          <p:nvPr/>
        </p:nvSpPr>
        <p:spPr>
          <a:xfrm>
            <a:off x="4350704" y="2742568"/>
            <a:ext cx="719352" cy="395220"/>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AOS4: Western Classical 1910 – </a:t>
            </a:r>
          </a:p>
          <a:p>
            <a:pPr algn="ctr"/>
            <a:r>
              <a:rPr lang="en-GB" sz="726" dirty="0">
                <a:solidFill>
                  <a:schemeClr val="bg1"/>
                </a:solidFill>
              </a:rPr>
              <a:t>Minimalism</a:t>
            </a:r>
            <a:endParaRPr lang="en-GB" sz="570" dirty="0">
              <a:solidFill>
                <a:schemeClr val="bg1"/>
              </a:solidFill>
            </a:endParaRPr>
          </a:p>
        </p:txBody>
      </p:sp>
      <p:sp>
        <p:nvSpPr>
          <p:cNvPr id="97" name="Rectangle 96">
            <a:extLst>
              <a:ext uri="{FF2B5EF4-FFF2-40B4-BE49-F238E27FC236}">
                <a16:creationId xmlns:a16="http://schemas.microsoft.com/office/drawing/2014/main" id="{EA2EBDAD-6EF8-4671-8A9D-06E7FBAF3A63}"/>
              </a:ext>
            </a:extLst>
          </p:cNvPr>
          <p:cNvSpPr/>
          <p:nvPr/>
        </p:nvSpPr>
        <p:spPr>
          <a:xfrm>
            <a:off x="5385969" y="1096320"/>
            <a:ext cx="972739" cy="1167942"/>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6" b="1" dirty="0">
                <a:solidFill>
                  <a:prstClr val="white"/>
                </a:solidFill>
              </a:rPr>
              <a:t>Solo &amp; Ensemble Performance Recordings</a:t>
            </a:r>
          </a:p>
          <a:p>
            <a:pPr lvl="0" algn="ctr"/>
            <a:r>
              <a:rPr lang="en-GB" sz="570" dirty="0">
                <a:solidFill>
                  <a:prstClr val="white"/>
                </a:solidFill>
              </a:rPr>
              <a:t>One solo and one ensemble performance will be completed and recorded for coursework throughout year 11. Performance lessons happen once a fortnight and performance skills are developed.</a:t>
            </a:r>
          </a:p>
        </p:txBody>
      </p:sp>
      <p:sp>
        <p:nvSpPr>
          <p:cNvPr id="98" name="Rectangle 97">
            <a:extLst>
              <a:ext uri="{FF2B5EF4-FFF2-40B4-BE49-F238E27FC236}">
                <a16:creationId xmlns:a16="http://schemas.microsoft.com/office/drawing/2014/main" id="{D7E17C62-8E4D-4E6A-80F9-C0D01D871C97}"/>
              </a:ext>
            </a:extLst>
          </p:cNvPr>
          <p:cNvSpPr/>
          <p:nvPr/>
        </p:nvSpPr>
        <p:spPr>
          <a:xfrm>
            <a:off x="3009115" y="89987"/>
            <a:ext cx="1116313" cy="556541"/>
          </a:xfrm>
          <a:prstGeom prst="rect">
            <a:avLst/>
          </a:prstGeom>
          <a:solidFill>
            <a:srgbClr val="7030A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solidFill>
                  <a:schemeClr val="bg1"/>
                </a:solidFill>
              </a:rPr>
              <a:t>AOS4: Western Classical 1910 – </a:t>
            </a:r>
          </a:p>
          <a:p>
            <a:pPr algn="ctr"/>
            <a:r>
              <a:rPr lang="en-GB" sz="622" dirty="0"/>
              <a:t>British music of Arnold, Britten, Maxwell Davies and </a:t>
            </a:r>
            <a:r>
              <a:rPr lang="en-GB" sz="622" dirty="0" err="1"/>
              <a:t>Tavener</a:t>
            </a:r>
            <a:endParaRPr lang="en-GB" sz="467" dirty="0">
              <a:solidFill>
                <a:schemeClr val="bg1"/>
              </a:solidFill>
            </a:endParaRPr>
          </a:p>
        </p:txBody>
      </p:sp>
      <p:sp>
        <p:nvSpPr>
          <p:cNvPr id="102" name="TextBox 101">
            <a:extLst>
              <a:ext uri="{FF2B5EF4-FFF2-40B4-BE49-F238E27FC236}">
                <a16:creationId xmlns:a16="http://schemas.microsoft.com/office/drawing/2014/main" id="{3C32F8C1-CFF6-4597-BFF7-6E199A9758C7}"/>
              </a:ext>
            </a:extLst>
          </p:cNvPr>
          <p:cNvSpPr txBox="1"/>
          <p:nvPr/>
        </p:nvSpPr>
        <p:spPr>
          <a:xfrm>
            <a:off x="4675899" y="12989"/>
            <a:ext cx="1729962" cy="539250"/>
          </a:xfrm>
          <a:prstGeom prst="rect">
            <a:avLst/>
          </a:prstGeom>
          <a:noFill/>
        </p:spPr>
        <p:txBody>
          <a:bodyPr wrap="none" rtlCol="0">
            <a:spAutoFit/>
          </a:bodyPr>
          <a:lstStyle/>
          <a:p>
            <a:pPr algn="ctr"/>
            <a:r>
              <a:rPr lang="en-GB" sz="1452" b="1" dirty="0">
                <a:solidFill>
                  <a:srgbClr val="202B5C"/>
                </a:solidFill>
                <a:latin typeface="Century Gothic" panose="020B0502020202020204" pitchFamily="34" charset="0"/>
              </a:rPr>
              <a:t>Our Music</a:t>
            </a:r>
            <a:br>
              <a:rPr lang="en-GB" sz="1452" b="1" dirty="0">
                <a:solidFill>
                  <a:srgbClr val="202B5C"/>
                </a:solidFill>
                <a:latin typeface="Century Gothic" panose="020B0502020202020204" pitchFamily="34" charset="0"/>
              </a:rPr>
            </a:br>
            <a:r>
              <a:rPr lang="en-GB" sz="1452" b="1" dirty="0">
                <a:solidFill>
                  <a:srgbClr val="202B5C"/>
                </a:solidFill>
                <a:latin typeface="Century Gothic" panose="020B0502020202020204" pitchFamily="34" charset="0"/>
              </a:rPr>
              <a:t>Learning Journey</a:t>
            </a:r>
          </a:p>
        </p:txBody>
      </p:sp>
      <p:pic>
        <p:nvPicPr>
          <p:cNvPr id="105" name="Picture 8" descr="Song Writing Clipart">
            <a:extLst>
              <a:ext uri="{FF2B5EF4-FFF2-40B4-BE49-F238E27FC236}">
                <a16:creationId xmlns:a16="http://schemas.microsoft.com/office/drawing/2014/main" id="{FA297CDD-82DD-4CC0-8F2A-9A0F7645FD1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70714" y="7977131"/>
            <a:ext cx="537565" cy="42158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Page 6 | Bass guitar - amplifier cutout PNG &amp; clipart images | PNGFuel">
            <a:extLst>
              <a:ext uri="{FF2B5EF4-FFF2-40B4-BE49-F238E27FC236}">
                <a16:creationId xmlns:a16="http://schemas.microsoft.com/office/drawing/2014/main" id="{6B5D70A1-9604-40F4-B873-9559B46DB1A7}"/>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2000" b="96286" l="4286" r="97714">
                        <a14:foregroundMark x1="8286" y1="69429" x2="4286" y2="83429"/>
                        <a14:foregroundMark x1="4286" y1="83429" x2="15714" y2="94000"/>
                        <a14:foregroundMark x1="15714" y1="94000" x2="30000" y2="90571"/>
                        <a14:foregroundMark x1="30000" y1="90571" x2="31143" y2="88571"/>
                        <a14:foregroundMark x1="4286" y1="77714" x2="4286" y2="77714"/>
                        <a14:foregroundMark x1="18571" y1="95429" x2="18571" y2="95429"/>
                        <a14:foregroundMark x1="79429" y1="19143" x2="95143" y2="5429"/>
                        <a14:foregroundMark x1="96571" y1="56000" x2="95714" y2="65143"/>
                        <a14:foregroundMark x1="86000" y1="95714" x2="72571" y2="96286"/>
                        <a14:foregroundMark x1="54857" y1="58000" x2="54857" y2="58000"/>
                        <a14:foregroundMark x1="34286" y1="64571" x2="40571" y2="61714"/>
                        <a14:foregroundMark x1="40000" y1="58857" x2="78857" y2="20286"/>
                        <a14:foregroundMark x1="78571" y1="10857" x2="78571" y2="10857"/>
                        <a14:foregroundMark x1="82857" y1="8571" x2="82857" y2="8571"/>
                        <a14:foregroundMark x1="78286" y1="10857" x2="78286" y2="10857"/>
                        <a14:foregroundMark x1="87714" y1="6000" x2="87714" y2="6000"/>
                        <a14:foregroundMark x1="92286" y1="3429" x2="92286" y2="3429"/>
                        <a14:foregroundMark x1="92000" y1="2571" x2="92000" y2="2571"/>
                        <a14:foregroundMark x1="79143" y1="11714" x2="79143" y2="11714"/>
                        <a14:foregroundMark x1="77714" y1="10571" x2="77714" y2="10571"/>
                        <a14:foregroundMark x1="78286" y1="9714" x2="78286" y2="9714"/>
                        <a14:foregroundMark x1="82000" y1="7143" x2="82000" y2="7143"/>
                        <a14:foregroundMark x1="86571" y1="5143" x2="86571" y2="5143"/>
                        <a14:foregroundMark x1="88000" y1="4571" x2="88000" y2="4571"/>
                        <a14:foregroundMark x1="90571" y1="2000" x2="90571" y2="2000"/>
                        <a14:foregroundMark x1="97714" y1="6286" x2="97714" y2="6286"/>
                        <a14:foregroundMark x1="88857" y1="16857" x2="88857" y2="16857"/>
                        <a14:foregroundMark x1="86857" y1="18857" x2="86857" y2="18857"/>
                      </a14:backgroundRemoval>
                    </a14:imgEffect>
                  </a14:imgLayer>
                </a14:imgProps>
              </a:ext>
              <a:ext uri="{28A0092B-C50C-407E-A947-70E740481C1C}">
                <a14:useLocalDpi xmlns:a14="http://schemas.microsoft.com/office/drawing/2010/main" val="0"/>
              </a:ext>
            </a:extLst>
          </a:blip>
          <a:srcRect/>
          <a:stretch>
            <a:fillRect/>
          </a:stretch>
        </p:blipFill>
        <p:spPr bwMode="auto">
          <a:xfrm>
            <a:off x="1839871" y="5585954"/>
            <a:ext cx="507469" cy="50746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Band clipart pop band, Band pop band Transparent FREE for download ...">
            <a:extLst>
              <a:ext uri="{FF2B5EF4-FFF2-40B4-BE49-F238E27FC236}">
                <a16:creationId xmlns:a16="http://schemas.microsoft.com/office/drawing/2014/main" id="{C49745A7-A68E-4FC7-BE6F-A5AE9081175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09946" y="6425424"/>
            <a:ext cx="662098" cy="48498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A picture containing weapon, knife&#10;&#10;Description automatically generated">
            <a:extLst>
              <a:ext uri="{FF2B5EF4-FFF2-40B4-BE49-F238E27FC236}">
                <a16:creationId xmlns:a16="http://schemas.microsoft.com/office/drawing/2014/main" id="{B1B58BE6-D7AF-4A4D-B9E9-D04AF95560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89778" l="4000" r="93333">
                        <a14:foregroundMark x1="11000" y1="67556" x2="11000" y2="67556"/>
                        <a14:foregroundMark x1="4000" y1="73333" x2="4000" y2="73333"/>
                        <a14:foregroundMark x1="9667" y1="79556" x2="9667" y2="79556"/>
                        <a14:foregroundMark x1="11667" y1="76889" x2="11667" y2="76889"/>
                        <a14:foregroundMark x1="39000" y1="28444" x2="39000" y2="28444"/>
                        <a14:foregroundMark x1="41000" y1="18667" x2="41000" y2="18667"/>
                        <a14:foregroundMark x1="45667" y1="24889" x2="45667" y2="24889"/>
                        <a14:foregroundMark x1="38000" y1="66222" x2="38000" y2="66222"/>
                        <a14:foregroundMark x1="36333" y1="65333" x2="36333" y2="65333"/>
                        <a14:foregroundMark x1="90333" y1="73333" x2="90333" y2="73333"/>
                        <a14:foregroundMark x1="93333" y1="87556" x2="86333" y2="67111"/>
                        <a14:foregroundMark x1="86333" y1="67111" x2="86333" y2="62222"/>
                        <a14:foregroundMark x1="88667" y1="62667" x2="85000" y2="60444"/>
                        <a14:foregroundMark x1="80667" y1="62667" x2="77667" y2="63111"/>
                        <a14:foregroundMark x1="76667" y1="61778" x2="74333" y2="56889"/>
                        <a14:foregroundMark x1="65000" y1="22667" x2="77667" y2="38222"/>
                        <a14:foregroundMark x1="77667" y1="38222" x2="77667" y2="38667"/>
                        <a14:foregroundMark x1="74000" y1="33333" x2="66333" y2="21333"/>
                      </a14:backgroundRemoval>
                    </a14:imgEffect>
                  </a14:imgLayer>
                </a14:imgProps>
              </a:ext>
              <a:ext uri="{28A0092B-C50C-407E-A947-70E740481C1C}">
                <a14:useLocalDpi xmlns:a14="http://schemas.microsoft.com/office/drawing/2010/main" val="0"/>
              </a:ext>
            </a:extLst>
          </a:blip>
          <a:stretch>
            <a:fillRect/>
          </a:stretch>
        </p:blipFill>
        <p:spPr>
          <a:xfrm>
            <a:off x="1649546" y="8140253"/>
            <a:ext cx="844428" cy="633321"/>
          </a:xfrm>
          <a:prstGeom prst="rect">
            <a:avLst/>
          </a:prstGeom>
        </p:spPr>
      </p:pic>
      <p:pic>
        <p:nvPicPr>
          <p:cNvPr id="119" name="Picture 10" descr="Kids Music Boy &amp; Girls Stock Illustrations, Images &amp; Vectors ...">
            <a:extLst>
              <a:ext uri="{FF2B5EF4-FFF2-40B4-BE49-F238E27FC236}">
                <a16:creationId xmlns:a16="http://schemas.microsoft.com/office/drawing/2014/main" id="{DE620B27-071E-4077-AA9E-2C04162DA980}"/>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b="5624"/>
          <a:stretch/>
        </p:blipFill>
        <p:spPr bwMode="auto">
          <a:xfrm>
            <a:off x="3043979" y="5042121"/>
            <a:ext cx="519425" cy="43852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descr="Free 2017 Graduation Clip Art Layout: Best Graduation Cap And Gown ...">
            <a:extLst>
              <a:ext uri="{FF2B5EF4-FFF2-40B4-BE49-F238E27FC236}">
                <a16:creationId xmlns:a16="http://schemas.microsoft.com/office/drawing/2014/main" id="{2FF8806C-9756-4531-933C-0DD5F32A13D3}"/>
              </a:ext>
            </a:extLst>
          </p:cNvPr>
          <p:cNvPicPr>
            <a:picLocks noChangeAspect="1" noChangeArrowheads="1"/>
          </p:cNvPicPr>
          <p:nvPr/>
        </p:nvPicPr>
        <p:blipFill>
          <a:blip r:embed="rId9" cstate="hq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1887" y="673826"/>
            <a:ext cx="384479" cy="33330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Free Singer Cliparts, Download Free Clip Art, Free Clip Art on ...">
            <a:extLst>
              <a:ext uri="{FF2B5EF4-FFF2-40B4-BE49-F238E27FC236}">
                <a16:creationId xmlns:a16="http://schemas.microsoft.com/office/drawing/2014/main" id="{41B6B49D-92EA-477C-9D2A-1035092903D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26364" y="5527674"/>
            <a:ext cx="664768" cy="63360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6" descr="Roundup: 6 Top DAWs For DJ/Producers - Digital DJ Tips">
            <a:extLst>
              <a:ext uri="{FF2B5EF4-FFF2-40B4-BE49-F238E27FC236}">
                <a16:creationId xmlns:a16="http://schemas.microsoft.com/office/drawing/2014/main" id="{9E39CADA-1194-463D-8154-411C0679D9F2}"/>
              </a:ext>
            </a:extLst>
          </p:cNvPr>
          <p:cNvPicPr>
            <a:picLocks noChangeAspect="1" noChangeArrowheads="1"/>
          </p:cNvPicPr>
          <p:nvPr/>
        </p:nvPicPr>
        <p:blipFill>
          <a:blip r:embed="rId11" cstate="hqprint">
            <a:clrChange>
              <a:clrFrom>
                <a:srgbClr val="A0CCE7"/>
              </a:clrFrom>
              <a:clrTo>
                <a:srgbClr val="A0CCE7">
                  <a:alpha val="0"/>
                </a:srgbClr>
              </a:clrTo>
            </a:clrChange>
            <a:extLst>
              <a:ext uri="{28A0092B-C50C-407E-A947-70E740481C1C}">
                <a14:useLocalDpi xmlns:a14="http://schemas.microsoft.com/office/drawing/2010/main" val="0"/>
              </a:ext>
            </a:extLst>
          </a:blip>
          <a:srcRect/>
          <a:stretch>
            <a:fillRect/>
          </a:stretch>
        </p:blipFill>
        <p:spPr bwMode="auto">
          <a:xfrm>
            <a:off x="2497351" y="4265610"/>
            <a:ext cx="1251290" cy="66723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8" descr="Headphone Illustrations, Royalty-Free Vector Graphics &amp; Clip Art ...">
            <a:extLst>
              <a:ext uri="{FF2B5EF4-FFF2-40B4-BE49-F238E27FC236}">
                <a16:creationId xmlns:a16="http://schemas.microsoft.com/office/drawing/2014/main" id="{AA2E760D-A915-4C12-B122-0B0DB99BAAC6}"/>
              </a:ext>
            </a:extLst>
          </p:cNvPr>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0332" y="4175790"/>
            <a:ext cx="587883" cy="58788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8" descr="Exam PNG Pic | PNG All">
            <a:extLst>
              <a:ext uri="{FF2B5EF4-FFF2-40B4-BE49-F238E27FC236}">
                <a16:creationId xmlns:a16="http://schemas.microsoft.com/office/drawing/2014/main" id="{16AF893E-FBD8-487A-83A1-6C6CB22B4CA6}"/>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586446" y="7322094"/>
            <a:ext cx="571786" cy="57178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Jazz Trio Play Saxophone - Jazz Band Clipart , Transparent Cartoon ...">
            <a:extLst>
              <a:ext uri="{FF2B5EF4-FFF2-40B4-BE49-F238E27FC236}">
                <a16:creationId xmlns:a16="http://schemas.microsoft.com/office/drawing/2014/main" id="{C6FBFF8D-9E58-4AB3-AD77-026477395B8B}"/>
              </a:ext>
            </a:extLst>
          </p:cNvPr>
          <p:cNvPicPr>
            <a:picLocks noChangeAspect="1" noChangeArrowheads="1"/>
          </p:cNvPicPr>
          <p:nvPr/>
        </p:nvPicPr>
        <p:blipFill>
          <a:blip r:embed="rId14"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55870" y="2052524"/>
            <a:ext cx="810541" cy="54799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31" descr="A drawing of a cartoon character&#10;&#10;Description automatically generated">
            <a:extLst>
              <a:ext uri="{FF2B5EF4-FFF2-40B4-BE49-F238E27FC236}">
                <a16:creationId xmlns:a16="http://schemas.microsoft.com/office/drawing/2014/main" id="{8E64573A-1521-4FA9-8667-93387F5B54AA}"/>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6154" b="93590" l="10000" r="90000">
                        <a14:foregroundMark x1="25682" y1="35000" x2="28636" y2="42949"/>
                        <a14:foregroundMark x1="39432" y1="45897" x2="35455" y2="43333"/>
                        <a14:foregroundMark x1="50227" y1="14744" x2="51818" y2="8333"/>
                        <a14:foregroundMark x1="51818" y1="8333" x2="51818" y2="8333"/>
                        <a14:foregroundMark x1="40568" y1="10000" x2="37841" y2="8333"/>
                        <a14:foregroundMark x1="77386" y1="6282" x2="77386" y2="6282"/>
                        <a14:foregroundMark x1="30341" y1="93590" x2="30341" y2="93590"/>
                        <a14:foregroundMark x1="53182" y1="21154" x2="53182" y2="21154"/>
                        <a14:backgroundMark x1="40227" y1="48974" x2="40227" y2="48974"/>
                      </a14:backgroundRemoval>
                    </a14:imgEffect>
                  </a14:imgLayer>
                </a14:imgProps>
              </a:ext>
              <a:ext uri="{28A0092B-C50C-407E-A947-70E740481C1C}">
                <a14:useLocalDpi xmlns:a14="http://schemas.microsoft.com/office/drawing/2010/main" val="0"/>
              </a:ext>
            </a:extLst>
          </a:blip>
          <a:stretch>
            <a:fillRect/>
          </a:stretch>
        </p:blipFill>
        <p:spPr>
          <a:xfrm>
            <a:off x="451366" y="200869"/>
            <a:ext cx="529318" cy="469168"/>
          </a:xfrm>
          <a:prstGeom prst="rect">
            <a:avLst/>
          </a:prstGeom>
        </p:spPr>
      </p:pic>
      <p:sp>
        <p:nvSpPr>
          <p:cNvPr id="133" name="Rectangle 132">
            <a:extLst>
              <a:ext uri="{FF2B5EF4-FFF2-40B4-BE49-F238E27FC236}">
                <a16:creationId xmlns:a16="http://schemas.microsoft.com/office/drawing/2014/main" id="{F46362CD-C66A-47D7-9B25-478CAF7D8AEE}"/>
              </a:ext>
            </a:extLst>
          </p:cNvPr>
          <p:cNvSpPr/>
          <p:nvPr/>
        </p:nvSpPr>
        <p:spPr>
          <a:xfrm>
            <a:off x="5240608" y="8129353"/>
            <a:ext cx="1120484" cy="922183"/>
          </a:xfrm>
          <a:prstGeom prst="rect">
            <a:avLst/>
          </a:prstGeom>
          <a:solidFill>
            <a:srgbClr val="FF00FF"/>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2" b="1" dirty="0">
                <a:solidFill>
                  <a:schemeClr val="bg1"/>
                </a:solidFill>
              </a:rPr>
              <a:t>Welcome to GCSE Music!</a:t>
            </a:r>
            <a:endParaRPr lang="en-GB" sz="1452" dirty="0">
              <a:solidFill>
                <a:schemeClr val="bg1"/>
              </a:solidFill>
            </a:endParaRPr>
          </a:p>
        </p:txBody>
      </p:sp>
      <p:pic>
        <p:nvPicPr>
          <p:cNvPr id="135" name="Picture 12" descr="Musical Notes Clipart transparent PNG - StickPNG">
            <a:extLst>
              <a:ext uri="{FF2B5EF4-FFF2-40B4-BE49-F238E27FC236}">
                <a16:creationId xmlns:a16="http://schemas.microsoft.com/office/drawing/2014/main" id="{731AECBC-6410-4609-8C52-58824A6249F7}"/>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3570189" y="5548828"/>
            <a:ext cx="249108" cy="24910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2" descr="Musical Notes Clipart transparent PNG - StickPNG">
            <a:extLst>
              <a:ext uri="{FF2B5EF4-FFF2-40B4-BE49-F238E27FC236}">
                <a16:creationId xmlns:a16="http://schemas.microsoft.com/office/drawing/2014/main" id="{D1EA9BE1-3B4D-4F07-A44D-3ECCBE40FE98}"/>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19343070">
            <a:off x="4784794" y="3845209"/>
            <a:ext cx="275199" cy="27519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6" descr="Music Notes Black And White Black Music Notes Clipart - Music Note ...">
            <a:extLst>
              <a:ext uri="{FF2B5EF4-FFF2-40B4-BE49-F238E27FC236}">
                <a16:creationId xmlns:a16="http://schemas.microsoft.com/office/drawing/2014/main" id="{77880B2D-DAF9-4231-99AA-E3594CCCE235}"/>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443129" y="5261405"/>
            <a:ext cx="553931" cy="31020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0" descr="Reggae Clipart Caribbean Music - Jamaica , Transparent Cartoon ...">
            <a:extLst>
              <a:ext uri="{FF2B5EF4-FFF2-40B4-BE49-F238E27FC236}">
                <a16:creationId xmlns:a16="http://schemas.microsoft.com/office/drawing/2014/main" id="{AA2CAB06-66B9-417E-8883-D68C9F29C232}"/>
              </a:ext>
            </a:extLst>
          </p:cNvPr>
          <p:cNvPicPr>
            <a:picLocks noChangeAspect="1" noChangeArrowheads="1"/>
          </p:cNvPicPr>
          <p:nvPr/>
        </p:nvPicPr>
        <p:blipFill>
          <a:blip r:embed="rId19" cstate="hq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079574" y="6840193"/>
            <a:ext cx="394694" cy="39469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2" descr="Clipart music note black pictures on Cliparts Pub 2020! 🔝">
            <a:extLst>
              <a:ext uri="{FF2B5EF4-FFF2-40B4-BE49-F238E27FC236}">
                <a16:creationId xmlns:a16="http://schemas.microsoft.com/office/drawing/2014/main" id="{DCC9ACC2-2639-48AB-9257-53D92D953C2E}"/>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850661" y="6386835"/>
            <a:ext cx="325122" cy="32512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6" descr="Free Music Note Clipart">
            <a:extLst>
              <a:ext uri="{FF2B5EF4-FFF2-40B4-BE49-F238E27FC236}">
                <a16:creationId xmlns:a16="http://schemas.microsoft.com/office/drawing/2014/main" id="{B3F97CA8-94DD-46E1-9696-6BB6F0C83FEB}"/>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1399986" y="3369589"/>
            <a:ext cx="1387763" cy="42000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descr="Image Result For Free Clip Art Musical Borders Transparent ...">
            <a:extLst>
              <a:ext uri="{FF2B5EF4-FFF2-40B4-BE49-F238E27FC236}">
                <a16:creationId xmlns:a16="http://schemas.microsoft.com/office/drawing/2014/main" id="{2824FD3E-B5E1-4B8C-9C3D-005F131FEB0C}"/>
              </a:ext>
            </a:extLst>
          </p:cNvPr>
          <p:cNvPicPr>
            <a:picLocks noChangeAspect="1" noChangeArrowheads="1"/>
          </p:cNvPicPr>
          <p:nvPr/>
        </p:nvPicPr>
        <p:blipFill>
          <a:blip r:embed="rId22"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517889" y="6957171"/>
            <a:ext cx="549173" cy="31338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34" descr="Music notes clip art at clker vector clip art - Clipartix">
            <a:extLst>
              <a:ext uri="{FF2B5EF4-FFF2-40B4-BE49-F238E27FC236}">
                <a16:creationId xmlns:a16="http://schemas.microsoft.com/office/drawing/2014/main" id="{6D09A53D-5E5E-4D9F-A282-D16CAD597EA4}"/>
              </a:ext>
            </a:extLst>
          </p:cNvPr>
          <p:cNvPicPr>
            <a:picLocks noChangeAspect="1" noChangeArrowheads="1"/>
          </p:cNvPicPr>
          <p:nvPr/>
        </p:nvPicPr>
        <p:blipFill>
          <a:blip r:embed="rId2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872" y="2362072"/>
            <a:ext cx="267594" cy="26404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2" descr="Musical Notes Clipart transparent PNG - StickPNG">
            <a:extLst>
              <a:ext uri="{FF2B5EF4-FFF2-40B4-BE49-F238E27FC236}">
                <a16:creationId xmlns:a16="http://schemas.microsoft.com/office/drawing/2014/main" id="{11228333-3785-4A04-94F9-4710F7FFC423}"/>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5524460" y="5673382"/>
            <a:ext cx="192995" cy="19299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2" descr="Musical Notes Clipart transparent PNG - StickPNG">
            <a:extLst>
              <a:ext uri="{FF2B5EF4-FFF2-40B4-BE49-F238E27FC236}">
                <a16:creationId xmlns:a16="http://schemas.microsoft.com/office/drawing/2014/main" id="{2D12C19A-F8FC-400E-8CDF-C6913446227E}"/>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19963005">
            <a:off x="1489434" y="300379"/>
            <a:ext cx="194762" cy="19476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Saxophone Playing Clipart">
            <a:extLst>
              <a:ext uri="{FF2B5EF4-FFF2-40B4-BE49-F238E27FC236}">
                <a16:creationId xmlns:a16="http://schemas.microsoft.com/office/drawing/2014/main" id="{B60AE47D-BC00-4DCF-8B80-B396668F59B5}"/>
              </a:ext>
            </a:extLst>
          </p:cNvPr>
          <p:cNvPicPr>
            <a:picLocks noChangeAspect="1" noChangeArrowheads="1"/>
          </p:cNvPicPr>
          <p:nvPr/>
        </p:nvPicPr>
        <p:blipFill>
          <a:blip cstate="hqprint">
            <a:extLst>
              <a:ext uri="{28A0092B-C50C-407E-A947-70E740481C1C}">
                <a14:useLocalDpi xmlns:a14="http://schemas.microsoft.com/office/drawing/2010/main" val="0"/>
              </a:ext>
            </a:extLst>
          </a:blip>
          <a:srcRect/>
          <a:stretch>
            <a:fillRect/>
          </a:stretch>
        </p:blipFill>
        <p:spPr bwMode="auto">
          <a:xfrm rot="1060474">
            <a:off x="4916292" y="3075972"/>
            <a:ext cx="236262" cy="52776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53" descr="A close up of a toy&#10;&#10;Description automatically generated">
            <a:extLst>
              <a:ext uri="{FF2B5EF4-FFF2-40B4-BE49-F238E27FC236}">
                <a16:creationId xmlns:a16="http://schemas.microsoft.com/office/drawing/2014/main" id="{6B1D1A56-3698-4A33-8B3B-C955B1DD0071}"/>
              </a:ext>
            </a:extLst>
          </p:cNvPr>
          <p:cNvPicPr>
            <a:picLocks noChangeAspect="1"/>
          </p:cNvPicPr>
          <p:nvPr/>
        </p:nvPicPr>
        <p:blipFill>
          <a:blip r:embed="rId24" cstate="hqprint">
            <a:extLst>
              <a:ext uri="{BEBA8EAE-BF5A-486C-A8C5-ECC9F3942E4B}">
                <a14:imgProps xmlns:a14="http://schemas.microsoft.com/office/drawing/2010/main">
                  <a14:imgLayer r:embed="rId25">
                    <a14:imgEffect>
                      <a14:backgroundRemoval t="5330" b="93048" l="5814" r="94070">
                        <a14:foregroundMark x1="39302" y1="26535" x2="38256" y2="26304"/>
                        <a14:foregroundMark x1="31977" y1="9849" x2="31977" y2="9849"/>
                        <a14:foregroundMark x1="36279" y1="7764" x2="36279" y2="7764"/>
                        <a14:foregroundMark x1="42791" y1="7300" x2="42791" y2="7300"/>
                        <a14:foregroundMark x1="36860" y1="6025" x2="36860" y2="6025"/>
                        <a14:foregroundMark x1="31512" y1="39050" x2="35581" y2="45075"/>
                        <a14:foregroundMark x1="18837" y1="41367" x2="13372" y2="44612"/>
                        <a14:foregroundMark x1="13372" y1="44612" x2="7907" y2="46234"/>
                        <a14:foregroundMark x1="8023" y1="54925" x2="7326" y2="73233"/>
                        <a14:foregroundMark x1="39651" y1="26072" x2="40000" y2="31981"/>
                        <a14:foregroundMark x1="40000" y1="31981" x2="40349" y2="33140"/>
                        <a14:foregroundMark x1="26977" y1="91541" x2="27442" y2="91657"/>
                        <a14:foregroundMark x1="37326" y1="91078" x2="37326" y2="91078"/>
                        <a14:foregroundMark x1="43256" y1="93048" x2="43256" y2="93048"/>
                        <a14:foregroundMark x1="94186" y1="58864" x2="94186" y2="58864"/>
                        <a14:foregroundMark x1="93372" y1="57474" x2="93372" y2="57474"/>
                        <a14:foregroundMark x1="20930" y1="48436" x2="20930" y2="48436"/>
                        <a14:foregroundMark x1="23488" y1="46002" x2="22326" y2="49479"/>
                        <a14:foregroundMark x1="6512" y1="46813" x2="6512" y2="46813"/>
                        <a14:foregroundMark x1="5814" y1="66049" x2="5814" y2="66049"/>
                        <a14:foregroundMark x1="41395" y1="5678" x2="41395" y2="5678"/>
                        <a14:foregroundMark x1="35233" y1="5330" x2="35233" y2="5330"/>
                      </a14:backgroundRemoval>
                    </a14:imgEffect>
                  </a14:imgLayer>
                </a14:imgProps>
              </a:ext>
              <a:ext uri="{28A0092B-C50C-407E-A947-70E740481C1C}">
                <a14:useLocalDpi xmlns:a14="http://schemas.microsoft.com/office/drawing/2010/main" val="0"/>
              </a:ext>
            </a:extLst>
          </a:blip>
          <a:stretch>
            <a:fillRect/>
          </a:stretch>
        </p:blipFill>
        <p:spPr>
          <a:xfrm>
            <a:off x="518592" y="4386675"/>
            <a:ext cx="519424" cy="521236"/>
          </a:xfrm>
          <a:prstGeom prst="rect">
            <a:avLst/>
          </a:prstGeom>
        </p:spPr>
      </p:pic>
      <p:cxnSp>
        <p:nvCxnSpPr>
          <p:cNvPr id="155" name="Straight Connector 154">
            <a:extLst>
              <a:ext uri="{FF2B5EF4-FFF2-40B4-BE49-F238E27FC236}">
                <a16:creationId xmlns:a16="http://schemas.microsoft.com/office/drawing/2014/main" id="{FD7B62DF-8271-5C48-A9B9-F8E0A3A22A5B}"/>
              </a:ext>
            </a:extLst>
          </p:cNvPr>
          <p:cNvCxnSpPr>
            <a:cxnSpLocks/>
            <a:stCxn id="162" idx="3"/>
          </p:cNvCxnSpPr>
          <p:nvPr/>
        </p:nvCxnSpPr>
        <p:spPr>
          <a:xfrm flipV="1">
            <a:off x="4415940" y="6647398"/>
            <a:ext cx="571966" cy="26456"/>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3EA2934F-E818-3940-827B-B68457078684}"/>
              </a:ext>
            </a:extLst>
          </p:cNvPr>
          <p:cNvSpPr/>
          <p:nvPr/>
        </p:nvSpPr>
        <p:spPr>
          <a:xfrm>
            <a:off x="552252" y="6354468"/>
            <a:ext cx="1504749" cy="555944"/>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37" b="1" dirty="0">
                <a:solidFill>
                  <a:sysClr val="windowText" lastClr="000000"/>
                </a:solidFill>
              </a:rPr>
              <a:t>Band Project 2</a:t>
            </a:r>
          </a:p>
          <a:p>
            <a:pPr algn="ctr"/>
            <a:r>
              <a:rPr lang="en-GB" sz="570" dirty="0">
                <a:solidFill>
                  <a:sysClr val="windowText" lastClr="000000"/>
                </a:solidFill>
              </a:rPr>
              <a:t>Ensemble skills, rehearsal skills and evaluating performances. Links to careers in the music industry. Development of performance skills.</a:t>
            </a:r>
            <a:endParaRPr lang="en-GB" sz="726" b="1" dirty="0">
              <a:solidFill>
                <a:sysClr val="windowText" lastClr="000000"/>
              </a:solidFill>
            </a:endParaRPr>
          </a:p>
        </p:txBody>
      </p:sp>
      <p:sp>
        <p:nvSpPr>
          <p:cNvPr id="162" name="Rectangle 161">
            <a:extLst>
              <a:ext uri="{FF2B5EF4-FFF2-40B4-BE49-F238E27FC236}">
                <a16:creationId xmlns:a16="http://schemas.microsoft.com/office/drawing/2014/main" id="{2BD6F488-27D8-D149-8CD8-226396A32BCB}"/>
              </a:ext>
            </a:extLst>
          </p:cNvPr>
          <p:cNvSpPr/>
          <p:nvPr/>
        </p:nvSpPr>
        <p:spPr>
          <a:xfrm>
            <a:off x="3179679" y="6408129"/>
            <a:ext cx="1236261" cy="531449"/>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tx1"/>
                </a:solidFill>
              </a:rPr>
              <a:t>AOS3: Traditional music</a:t>
            </a:r>
          </a:p>
          <a:p>
            <a:pPr algn="ctr"/>
            <a:r>
              <a:rPr lang="en-GB" sz="726" b="1" dirty="0">
                <a:solidFill>
                  <a:schemeClr val="tx1"/>
                </a:solidFill>
              </a:rPr>
              <a:t> Reggae</a:t>
            </a:r>
          </a:p>
          <a:p>
            <a:pPr algn="ctr"/>
            <a:r>
              <a:rPr lang="en-GB" sz="570" dirty="0">
                <a:solidFill>
                  <a:schemeClr val="tx1"/>
                </a:solidFill>
              </a:rPr>
              <a:t>Performance skills on different instruments, TAB reading and genre exploration</a:t>
            </a:r>
          </a:p>
        </p:txBody>
      </p:sp>
      <p:pic>
        <p:nvPicPr>
          <p:cNvPr id="167" name="Picture 166">
            <a:extLst>
              <a:ext uri="{FF2B5EF4-FFF2-40B4-BE49-F238E27FC236}">
                <a16:creationId xmlns:a16="http://schemas.microsoft.com/office/drawing/2014/main" id="{8997014C-9650-E843-BBAE-515F372D106A}"/>
              </a:ext>
            </a:extLst>
          </p:cNvPr>
          <p:cNvPicPr>
            <a:picLocks noChangeAspect="1"/>
          </p:cNvPicPr>
          <p:nvPr/>
        </p:nvPicPr>
        <p:blipFill>
          <a:blip r:embed="rId26"/>
          <a:stretch>
            <a:fillRect/>
          </a:stretch>
        </p:blipFill>
        <p:spPr>
          <a:xfrm>
            <a:off x="4720669" y="6067140"/>
            <a:ext cx="475182" cy="475182"/>
          </a:xfrm>
          <a:prstGeom prst="rect">
            <a:avLst/>
          </a:prstGeom>
        </p:spPr>
      </p:pic>
      <p:pic>
        <p:nvPicPr>
          <p:cNvPr id="169" name="Picture 168">
            <a:extLst>
              <a:ext uri="{FF2B5EF4-FFF2-40B4-BE49-F238E27FC236}">
                <a16:creationId xmlns:a16="http://schemas.microsoft.com/office/drawing/2014/main" id="{E652555D-3471-6440-87B6-7443C432E491}"/>
              </a:ext>
            </a:extLst>
          </p:cNvPr>
          <p:cNvPicPr>
            <a:picLocks noChangeAspect="1"/>
          </p:cNvPicPr>
          <p:nvPr/>
        </p:nvPicPr>
        <p:blipFill>
          <a:blip r:embed="rId27"/>
          <a:stretch>
            <a:fillRect/>
          </a:stretch>
        </p:blipFill>
        <p:spPr>
          <a:xfrm rot="20096113">
            <a:off x="532930" y="7812822"/>
            <a:ext cx="432486" cy="432486"/>
          </a:xfrm>
          <a:prstGeom prst="rect">
            <a:avLst/>
          </a:prstGeom>
        </p:spPr>
      </p:pic>
      <p:pic>
        <p:nvPicPr>
          <p:cNvPr id="173" name="Picture 172">
            <a:extLst>
              <a:ext uri="{FF2B5EF4-FFF2-40B4-BE49-F238E27FC236}">
                <a16:creationId xmlns:a16="http://schemas.microsoft.com/office/drawing/2014/main" id="{29C4A7EE-581E-7E4A-A28D-8E4EEF66BB42}"/>
              </a:ext>
            </a:extLst>
          </p:cNvPr>
          <p:cNvPicPr>
            <a:picLocks noChangeAspect="1"/>
          </p:cNvPicPr>
          <p:nvPr/>
        </p:nvPicPr>
        <p:blipFill>
          <a:blip r:embed="rId28"/>
          <a:stretch>
            <a:fillRect/>
          </a:stretch>
        </p:blipFill>
        <p:spPr>
          <a:xfrm>
            <a:off x="648416" y="5730407"/>
            <a:ext cx="360350" cy="360350"/>
          </a:xfrm>
          <a:prstGeom prst="rect">
            <a:avLst/>
          </a:prstGeom>
        </p:spPr>
      </p:pic>
      <p:cxnSp>
        <p:nvCxnSpPr>
          <p:cNvPr id="161" name="Straight Connector 160">
            <a:extLst>
              <a:ext uri="{FF2B5EF4-FFF2-40B4-BE49-F238E27FC236}">
                <a16:creationId xmlns:a16="http://schemas.microsoft.com/office/drawing/2014/main" id="{66E9FF84-C51C-BD4B-9C32-D6FD9A9BBC0B}"/>
              </a:ext>
            </a:extLst>
          </p:cNvPr>
          <p:cNvCxnSpPr>
            <a:cxnSpLocks/>
            <a:stCxn id="253" idx="1"/>
          </p:cNvCxnSpPr>
          <p:nvPr/>
        </p:nvCxnSpPr>
        <p:spPr>
          <a:xfrm flipH="1">
            <a:off x="4726885" y="780431"/>
            <a:ext cx="373800" cy="180851"/>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D10011E8-5F6B-7D41-8DD9-1DAB8AEE9884}"/>
              </a:ext>
            </a:extLst>
          </p:cNvPr>
          <p:cNvSpPr/>
          <p:nvPr/>
        </p:nvSpPr>
        <p:spPr>
          <a:xfrm>
            <a:off x="1466257" y="1104490"/>
            <a:ext cx="1123393" cy="708893"/>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9" b="1" dirty="0">
                <a:solidFill>
                  <a:schemeClr val="bg1"/>
                </a:solidFill>
              </a:rPr>
              <a:t>Brief Composition</a:t>
            </a:r>
          </a:p>
          <a:p>
            <a:pPr algn="ctr"/>
            <a:r>
              <a:rPr lang="en-GB" sz="622" dirty="0">
                <a:solidFill>
                  <a:schemeClr val="bg1"/>
                </a:solidFill>
              </a:rPr>
              <a:t>Using the briefs set by the exam-board to create composition 2. Developing composition techniques and skills throughout the once a week lessons.</a:t>
            </a:r>
          </a:p>
        </p:txBody>
      </p:sp>
      <p:pic>
        <p:nvPicPr>
          <p:cNvPr id="103" name="Picture 102">
            <a:extLst>
              <a:ext uri="{FF2B5EF4-FFF2-40B4-BE49-F238E27FC236}">
                <a16:creationId xmlns:a16="http://schemas.microsoft.com/office/drawing/2014/main" id="{E0CD7C40-A686-184F-84E6-D0C5779B2097}"/>
              </a:ext>
            </a:extLst>
          </p:cNvPr>
          <p:cNvPicPr>
            <a:picLocks noChangeAspect="1"/>
          </p:cNvPicPr>
          <p:nvPr/>
        </p:nvPicPr>
        <p:blipFill>
          <a:blip r:embed="rId29"/>
          <a:stretch>
            <a:fillRect/>
          </a:stretch>
        </p:blipFill>
        <p:spPr>
          <a:xfrm>
            <a:off x="4371537" y="56354"/>
            <a:ext cx="301837" cy="494111"/>
          </a:xfrm>
          <a:prstGeom prst="rect">
            <a:avLst/>
          </a:prstGeom>
        </p:spPr>
      </p:pic>
      <p:sp>
        <p:nvSpPr>
          <p:cNvPr id="164" name="Rectangle 163">
            <a:extLst>
              <a:ext uri="{FF2B5EF4-FFF2-40B4-BE49-F238E27FC236}">
                <a16:creationId xmlns:a16="http://schemas.microsoft.com/office/drawing/2014/main" id="{EB593DC1-BA6D-4F6F-A11B-732D167BD1D9}"/>
              </a:ext>
            </a:extLst>
          </p:cNvPr>
          <p:cNvSpPr/>
          <p:nvPr/>
        </p:nvSpPr>
        <p:spPr>
          <a:xfrm>
            <a:off x="515465" y="3781482"/>
            <a:ext cx="1098857" cy="402287"/>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solidFill>
                  <a:schemeClr val="bg1"/>
                </a:solidFill>
              </a:rPr>
              <a:t>AOS1: Western classical 1650-1910</a:t>
            </a:r>
          </a:p>
          <a:p>
            <a:pPr algn="ctr"/>
            <a:r>
              <a:rPr lang="en-GB" sz="570" dirty="0"/>
              <a:t>The coronation anthems and oratorios of Handel. </a:t>
            </a:r>
            <a:endParaRPr lang="en-GB" sz="259" dirty="0">
              <a:solidFill>
                <a:schemeClr val="bg1"/>
              </a:solidFill>
            </a:endParaRPr>
          </a:p>
        </p:txBody>
      </p:sp>
      <p:sp>
        <p:nvSpPr>
          <p:cNvPr id="166" name="Rectangle 165">
            <a:extLst>
              <a:ext uri="{FF2B5EF4-FFF2-40B4-BE49-F238E27FC236}">
                <a16:creationId xmlns:a16="http://schemas.microsoft.com/office/drawing/2014/main" id="{3DEF4616-63B0-764C-A247-6E64308FACDF}"/>
              </a:ext>
            </a:extLst>
          </p:cNvPr>
          <p:cNvSpPr/>
          <p:nvPr/>
        </p:nvSpPr>
        <p:spPr>
          <a:xfrm>
            <a:off x="1772321" y="200707"/>
            <a:ext cx="959851" cy="493865"/>
          </a:xfrm>
          <a:prstGeom prst="rect">
            <a:avLst/>
          </a:prstGeom>
          <a:solidFill>
            <a:srgbClr val="FE07FE"/>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AOS4: Western Classical 1910 – </a:t>
            </a:r>
          </a:p>
          <a:p>
            <a:pPr algn="ctr"/>
            <a:r>
              <a:rPr lang="en-GB" sz="570" dirty="0"/>
              <a:t>The orchestral music of Zoltan Kodaly and Bela Bartok</a:t>
            </a:r>
            <a:endParaRPr lang="en-GB" sz="311" dirty="0">
              <a:solidFill>
                <a:schemeClr val="bg1"/>
              </a:solidFill>
            </a:endParaRPr>
          </a:p>
        </p:txBody>
      </p:sp>
      <p:sp>
        <p:nvSpPr>
          <p:cNvPr id="147" name="Rectangle 146">
            <a:extLst>
              <a:ext uri="{FF2B5EF4-FFF2-40B4-BE49-F238E27FC236}">
                <a16:creationId xmlns:a16="http://schemas.microsoft.com/office/drawing/2014/main" id="{A25F0105-0960-44B6-8F54-04F14E380FE0}"/>
              </a:ext>
            </a:extLst>
          </p:cNvPr>
          <p:cNvSpPr/>
          <p:nvPr/>
        </p:nvSpPr>
        <p:spPr>
          <a:xfrm>
            <a:off x="2303587" y="8446449"/>
            <a:ext cx="1904692" cy="605088"/>
          </a:xfrm>
          <a:prstGeom prst="rect">
            <a:avLst/>
          </a:prstGeom>
          <a:solidFill>
            <a:srgbClr val="FFFF0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tx1"/>
                </a:solidFill>
              </a:rPr>
              <a:t>AOS3: Traditional music</a:t>
            </a:r>
          </a:p>
          <a:p>
            <a:pPr algn="ctr"/>
            <a:r>
              <a:rPr lang="en-GB" sz="726" b="1" dirty="0">
                <a:solidFill>
                  <a:schemeClr val="tx1"/>
                </a:solidFill>
              </a:rPr>
              <a:t>The Blues</a:t>
            </a:r>
          </a:p>
          <a:p>
            <a:pPr algn="ctr"/>
            <a:r>
              <a:rPr lang="en-GB" sz="622" dirty="0">
                <a:solidFill>
                  <a:schemeClr val="tx1"/>
                </a:solidFill>
              </a:rPr>
              <a:t>Small ensemble work including improvisation skills, TAB reading, lyric writing and modulation. Ensemble skills, performance skills and compositional skills are all assessed and developed.</a:t>
            </a:r>
          </a:p>
        </p:txBody>
      </p:sp>
      <p:pic>
        <p:nvPicPr>
          <p:cNvPr id="114" name="Picture 12" descr="Drum clipart drum set, Drum drum set Transparent FREE for download ...">
            <a:extLst>
              <a:ext uri="{FF2B5EF4-FFF2-40B4-BE49-F238E27FC236}">
                <a16:creationId xmlns:a16="http://schemas.microsoft.com/office/drawing/2014/main" id="{4899D7C0-6663-457B-83EF-17158995D622}"/>
              </a:ext>
            </a:extLst>
          </p:cNvPr>
          <p:cNvPicPr>
            <a:picLocks noChangeAspect="1" noChangeArrowheads="1"/>
          </p:cNvPicPr>
          <p:nvPr/>
        </p:nvPicPr>
        <p:blipFill>
          <a:blip r:embed="rId30" cstate="hqprint">
            <a:extLst>
              <a:ext uri="{28A0092B-C50C-407E-A947-70E740481C1C}">
                <a14:useLocalDpi xmlns:a14="http://schemas.microsoft.com/office/drawing/2010/main" val="0"/>
              </a:ext>
            </a:extLst>
          </a:blip>
          <a:srcRect/>
          <a:stretch>
            <a:fillRect/>
          </a:stretch>
        </p:blipFill>
        <p:spPr bwMode="auto">
          <a:xfrm>
            <a:off x="1641303" y="6003409"/>
            <a:ext cx="601804" cy="407395"/>
          </a:xfrm>
          <a:prstGeom prst="rect">
            <a:avLst/>
          </a:prstGeom>
          <a:noFill/>
          <a:extLst>
            <a:ext uri="{909E8E84-426E-40DD-AFC4-6F175D3DCCD1}">
              <a14:hiddenFill xmlns:a14="http://schemas.microsoft.com/office/drawing/2010/main">
                <a:solidFill>
                  <a:srgbClr val="FFFFFF"/>
                </a:solidFill>
              </a14:hiddenFill>
            </a:ext>
          </a:extLst>
        </p:spPr>
      </p:pic>
      <p:sp>
        <p:nvSpPr>
          <p:cNvPr id="174" name="Oval 173">
            <a:extLst>
              <a:ext uri="{FF2B5EF4-FFF2-40B4-BE49-F238E27FC236}">
                <a16:creationId xmlns:a16="http://schemas.microsoft.com/office/drawing/2014/main" id="{A528825A-3353-4B7A-8F7D-BE14094E5F0F}"/>
              </a:ext>
            </a:extLst>
          </p:cNvPr>
          <p:cNvSpPr/>
          <p:nvPr/>
        </p:nvSpPr>
        <p:spPr>
          <a:xfrm>
            <a:off x="891304" y="4694449"/>
            <a:ext cx="629795" cy="629604"/>
          </a:xfrm>
          <a:prstGeom prst="ellipse">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a:p>
        </p:txBody>
      </p:sp>
      <p:sp>
        <p:nvSpPr>
          <p:cNvPr id="176" name="Oval 175">
            <a:extLst>
              <a:ext uri="{FF2B5EF4-FFF2-40B4-BE49-F238E27FC236}">
                <a16:creationId xmlns:a16="http://schemas.microsoft.com/office/drawing/2014/main" id="{3CEBA0D6-9505-40AC-BE61-FE210894A0F6}"/>
              </a:ext>
            </a:extLst>
          </p:cNvPr>
          <p:cNvSpPr/>
          <p:nvPr/>
        </p:nvSpPr>
        <p:spPr>
          <a:xfrm>
            <a:off x="988214" y="4797462"/>
            <a:ext cx="435978" cy="428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2" b="1" dirty="0">
                <a:solidFill>
                  <a:schemeClr val="tx1"/>
                </a:solidFill>
              </a:rPr>
              <a:t>10</a:t>
            </a:r>
          </a:p>
        </p:txBody>
      </p:sp>
      <p:cxnSp>
        <p:nvCxnSpPr>
          <p:cNvPr id="203" name="Straight Connector 202">
            <a:extLst>
              <a:ext uri="{FF2B5EF4-FFF2-40B4-BE49-F238E27FC236}">
                <a16:creationId xmlns:a16="http://schemas.microsoft.com/office/drawing/2014/main" id="{10BC9B68-2DA7-48ED-804B-71ED38275329}"/>
              </a:ext>
            </a:extLst>
          </p:cNvPr>
          <p:cNvCxnSpPr>
            <a:cxnSpLocks/>
            <a:stCxn id="92" idx="1"/>
          </p:cNvCxnSpPr>
          <p:nvPr/>
        </p:nvCxnSpPr>
        <p:spPr>
          <a:xfrm flipH="1" flipV="1">
            <a:off x="1231963" y="4638063"/>
            <a:ext cx="414576" cy="33199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0BC9B68-2DA7-48ED-804B-71ED38275329}"/>
              </a:ext>
            </a:extLst>
          </p:cNvPr>
          <p:cNvCxnSpPr>
            <a:cxnSpLocks/>
            <a:stCxn id="164" idx="2"/>
          </p:cNvCxnSpPr>
          <p:nvPr/>
        </p:nvCxnSpPr>
        <p:spPr>
          <a:xfrm>
            <a:off x="1064893" y="4183769"/>
            <a:ext cx="371575" cy="22709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96C9D3B-0CDE-4142-A653-274A64153DED}"/>
              </a:ext>
            </a:extLst>
          </p:cNvPr>
          <p:cNvCxnSpPr>
            <a:cxnSpLocks/>
            <a:stCxn id="95" idx="2"/>
          </p:cNvCxnSpPr>
          <p:nvPr/>
        </p:nvCxnSpPr>
        <p:spPr>
          <a:xfrm flipH="1">
            <a:off x="3063101" y="4074895"/>
            <a:ext cx="107257" cy="202563"/>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EB593DC1-BA6D-4F6F-A11B-732D167BD1D9}"/>
              </a:ext>
            </a:extLst>
          </p:cNvPr>
          <p:cNvSpPr/>
          <p:nvPr/>
        </p:nvSpPr>
        <p:spPr>
          <a:xfrm>
            <a:off x="2777014" y="2561088"/>
            <a:ext cx="1098857" cy="402287"/>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solidFill>
                  <a:schemeClr val="bg1"/>
                </a:solidFill>
              </a:rPr>
              <a:t>AOS1: Western classical 1650-1910</a:t>
            </a:r>
          </a:p>
          <a:p>
            <a:pPr algn="ctr"/>
            <a:r>
              <a:rPr lang="en-GB" sz="570" dirty="0"/>
              <a:t>The orchestral music of Haydn, Mozart and Beethoven</a:t>
            </a:r>
            <a:endParaRPr lang="en-GB" sz="100" dirty="0">
              <a:solidFill>
                <a:schemeClr val="bg1"/>
              </a:solidFill>
            </a:endParaRPr>
          </a:p>
        </p:txBody>
      </p:sp>
      <p:cxnSp>
        <p:nvCxnSpPr>
          <p:cNvPr id="226" name="Straight Connector 225">
            <a:extLst>
              <a:ext uri="{FF2B5EF4-FFF2-40B4-BE49-F238E27FC236}">
                <a16:creationId xmlns:a16="http://schemas.microsoft.com/office/drawing/2014/main" id="{E96C9D3B-0CDE-4142-A653-274A64153DED}"/>
              </a:ext>
            </a:extLst>
          </p:cNvPr>
          <p:cNvCxnSpPr>
            <a:cxnSpLocks/>
            <a:stCxn id="227" idx="2"/>
          </p:cNvCxnSpPr>
          <p:nvPr/>
        </p:nvCxnSpPr>
        <p:spPr>
          <a:xfrm>
            <a:off x="2052590" y="2994779"/>
            <a:ext cx="109519" cy="233229"/>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227" name="Rectangle 226">
            <a:extLst>
              <a:ext uri="{FF2B5EF4-FFF2-40B4-BE49-F238E27FC236}">
                <a16:creationId xmlns:a16="http://schemas.microsoft.com/office/drawing/2014/main" id="{EB593DC1-BA6D-4F6F-A11B-732D167BD1D9}"/>
              </a:ext>
            </a:extLst>
          </p:cNvPr>
          <p:cNvSpPr/>
          <p:nvPr/>
        </p:nvSpPr>
        <p:spPr>
          <a:xfrm>
            <a:off x="1535247" y="2495158"/>
            <a:ext cx="1034687" cy="499621"/>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AOS2: Popular music</a:t>
            </a:r>
          </a:p>
          <a:p>
            <a:pPr algn="ctr"/>
            <a:r>
              <a:rPr lang="en-GB" sz="570" dirty="0">
                <a:solidFill>
                  <a:schemeClr val="bg1"/>
                </a:solidFill>
              </a:rPr>
              <a:t>LITTLE SHOP OF HORRORS set work.</a:t>
            </a:r>
            <a:endParaRPr lang="en-GB" sz="518" dirty="0">
              <a:solidFill>
                <a:schemeClr val="bg1"/>
              </a:solidFill>
            </a:endParaRPr>
          </a:p>
        </p:txBody>
      </p:sp>
      <p:sp>
        <p:nvSpPr>
          <p:cNvPr id="229" name="Rectangle 228">
            <a:extLst>
              <a:ext uri="{FF2B5EF4-FFF2-40B4-BE49-F238E27FC236}">
                <a16:creationId xmlns:a16="http://schemas.microsoft.com/office/drawing/2014/main" id="{26C376FB-7C41-4157-92B1-68BB1362DD2A}"/>
              </a:ext>
            </a:extLst>
          </p:cNvPr>
          <p:cNvSpPr/>
          <p:nvPr/>
        </p:nvSpPr>
        <p:spPr>
          <a:xfrm>
            <a:off x="3647861" y="3417646"/>
            <a:ext cx="975559" cy="719967"/>
          </a:xfrm>
          <a:prstGeom prst="rect">
            <a:avLst/>
          </a:prstGeom>
          <a:solidFill>
            <a:srgbClr val="00B05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Free Composition </a:t>
            </a:r>
          </a:p>
          <a:p>
            <a:pPr algn="ctr"/>
            <a:r>
              <a:rPr lang="en-GB" sz="570" dirty="0">
                <a:solidFill>
                  <a:schemeClr val="bg1"/>
                </a:solidFill>
              </a:rPr>
              <a:t>Compositional skills are developed - one lesson a week. Over the rest of the year we complete two compositions to then choose between for our final coursework.</a:t>
            </a:r>
          </a:p>
        </p:txBody>
      </p:sp>
      <p:cxnSp>
        <p:nvCxnSpPr>
          <p:cNvPr id="231" name="Straight Connector 230">
            <a:extLst>
              <a:ext uri="{FF2B5EF4-FFF2-40B4-BE49-F238E27FC236}">
                <a16:creationId xmlns:a16="http://schemas.microsoft.com/office/drawing/2014/main" id="{E96C9D3B-0CDE-4142-A653-274A64153DED}"/>
              </a:ext>
            </a:extLst>
          </p:cNvPr>
          <p:cNvCxnSpPr>
            <a:cxnSpLocks/>
            <a:stCxn id="229" idx="2"/>
          </p:cNvCxnSpPr>
          <p:nvPr/>
        </p:nvCxnSpPr>
        <p:spPr>
          <a:xfrm flipH="1">
            <a:off x="4109569" y="4137613"/>
            <a:ext cx="26071" cy="249062"/>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
        <p:nvSpPr>
          <p:cNvPr id="242" name="Rectangle 241">
            <a:extLst>
              <a:ext uri="{FF2B5EF4-FFF2-40B4-BE49-F238E27FC236}">
                <a16:creationId xmlns:a16="http://schemas.microsoft.com/office/drawing/2014/main" id="{EB593DC1-BA6D-4F6F-A11B-732D167BD1D9}"/>
              </a:ext>
            </a:extLst>
          </p:cNvPr>
          <p:cNvSpPr/>
          <p:nvPr/>
        </p:nvSpPr>
        <p:spPr>
          <a:xfrm>
            <a:off x="531861" y="1213615"/>
            <a:ext cx="520491" cy="802512"/>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22" b="1" dirty="0">
                <a:solidFill>
                  <a:schemeClr val="bg1"/>
                </a:solidFill>
              </a:rPr>
              <a:t>AOS1: Western classical 1650-1910</a:t>
            </a:r>
          </a:p>
          <a:p>
            <a:pPr algn="ctr"/>
            <a:r>
              <a:rPr lang="en-GB" sz="570" dirty="0"/>
              <a:t>The piano music of Chopin and Schumann</a:t>
            </a:r>
            <a:endParaRPr lang="en-GB" sz="570" dirty="0">
              <a:solidFill>
                <a:schemeClr val="bg1"/>
              </a:solidFill>
            </a:endParaRPr>
          </a:p>
        </p:txBody>
      </p:sp>
      <p:cxnSp>
        <p:nvCxnSpPr>
          <p:cNvPr id="243" name="Straight Connector 242">
            <a:extLst>
              <a:ext uri="{FF2B5EF4-FFF2-40B4-BE49-F238E27FC236}">
                <a16:creationId xmlns:a16="http://schemas.microsoft.com/office/drawing/2014/main" id="{E96C9D3B-0CDE-4142-A653-274A64153DED}"/>
              </a:ext>
            </a:extLst>
          </p:cNvPr>
          <p:cNvCxnSpPr>
            <a:cxnSpLocks/>
            <a:stCxn id="242" idx="3"/>
          </p:cNvCxnSpPr>
          <p:nvPr/>
        </p:nvCxnSpPr>
        <p:spPr>
          <a:xfrm>
            <a:off x="1052351" y="1614871"/>
            <a:ext cx="252275" cy="564552"/>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pic>
        <p:nvPicPr>
          <p:cNvPr id="145" name="Picture 34" descr="Microphone clipart music cd, Microphone music cd Transparent FREE ...">
            <a:extLst>
              <a:ext uri="{FF2B5EF4-FFF2-40B4-BE49-F238E27FC236}">
                <a16:creationId xmlns:a16="http://schemas.microsoft.com/office/drawing/2014/main" id="{04A16A8F-9D16-4F64-B197-184D09E822DB}"/>
              </a:ext>
            </a:extLst>
          </p:cNvPr>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rot="17150876">
            <a:off x="1779844" y="1887804"/>
            <a:ext cx="464527" cy="797163"/>
          </a:xfrm>
          <a:prstGeom prst="rect">
            <a:avLst/>
          </a:prstGeom>
          <a:noFill/>
          <a:extLst>
            <a:ext uri="{909E8E84-426E-40DD-AFC4-6F175D3DCCD1}">
              <a14:hiddenFill xmlns:a14="http://schemas.microsoft.com/office/drawing/2010/main">
                <a:solidFill>
                  <a:srgbClr val="FFFFFF"/>
                </a:solidFill>
              </a14:hiddenFill>
            </a:ext>
          </a:extLst>
        </p:spPr>
      </p:pic>
      <p:sp>
        <p:nvSpPr>
          <p:cNvPr id="246" name="Rectangle 245">
            <a:extLst>
              <a:ext uri="{FF2B5EF4-FFF2-40B4-BE49-F238E27FC236}">
                <a16:creationId xmlns:a16="http://schemas.microsoft.com/office/drawing/2014/main" id="{6F761E0F-9718-4D23-99B1-997159B501D1}"/>
              </a:ext>
            </a:extLst>
          </p:cNvPr>
          <p:cNvSpPr/>
          <p:nvPr/>
        </p:nvSpPr>
        <p:spPr>
          <a:xfrm>
            <a:off x="2716307" y="1416440"/>
            <a:ext cx="719352" cy="395220"/>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AOS4: Western Classical 1910 – </a:t>
            </a:r>
          </a:p>
          <a:p>
            <a:pPr algn="ctr"/>
            <a:r>
              <a:rPr lang="en-GB" sz="570" dirty="0"/>
              <a:t>orchestral music of Aaron Copland</a:t>
            </a:r>
            <a:endParaRPr lang="en-GB" sz="570" dirty="0">
              <a:solidFill>
                <a:schemeClr val="bg1"/>
              </a:solidFill>
            </a:endParaRPr>
          </a:p>
        </p:txBody>
      </p:sp>
      <p:sp>
        <p:nvSpPr>
          <p:cNvPr id="250" name="Rectangle 249">
            <a:extLst>
              <a:ext uri="{FF2B5EF4-FFF2-40B4-BE49-F238E27FC236}">
                <a16:creationId xmlns:a16="http://schemas.microsoft.com/office/drawing/2014/main" id="{EB593DC1-BA6D-4F6F-A11B-732D167BD1D9}"/>
              </a:ext>
            </a:extLst>
          </p:cNvPr>
          <p:cNvSpPr/>
          <p:nvPr/>
        </p:nvSpPr>
        <p:spPr>
          <a:xfrm>
            <a:off x="4353093" y="2226446"/>
            <a:ext cx="973004" cy="460146"/>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AOS2: Popular music</a:t>
            </a:r>
          </a:p>
          <a:p>
            <a:pPr algn="ctr"/>
            <a:r>
              <a:rPr lang="en-GB" sz="570" dirty="0">
                <a:solidFill>
                  <a:schemeClr val="bg1"/>
                </a:solidFill>
              </a:rPr>
              <a:t>Popular music 1990s - present</a:t>
            </a:r>
            <a:endParaRPr lang="en-GB" sz="518" dirty="0">
              <a:solidFill>
                <a:schemeClr val="bg1"/>
              </a:solidFill>
            </a:endParaRPr>
          </a:p>
        </p:txBody>
      </p:sp>
      <p:sp>
        <p:nvSpPr>
          <p:cNvPr id="252" name="Rectangle 251">
            <a:extLst>
              <a:ext uri="{FF2B5EF4-FFF2-40B4-BE49-F238E27FC236}">
                <a16:creationId xmlns:a16="http://schemas.microsoft.com/office/drawing/2014/main" id="{6F761E0F-9718-4D23-99B1-997159B501D1}"/>
              </a:ext>
            </a:extLst>
          </p:cNvPr>
          <p:cNvSpPr/>
          <p:nvPr/>
        </p:nvSpPr>
        <p:spPr>
          <a:xfrm>
            <a:off x="3618736" y="1223263"/>
            <a:ext cx="1040018" cy="509632"/>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AOS1: Western classical 1650-1910</a:t>
            </a:r>
          </a:p>
          <a:p>
            <a:pPr algn="ctr"/>
            <a:r>
              <a:rPr lang="en-GB" sz="570" dirty="0"/>
              <a:t>Mozart Concerto – SET WORK</a:t>
            </a:r>
            <a:endParaRPr lang="en-GB" sz="570" dirty="0">
              <a:solidFill>
                <a:schemeClr val="bg1"/>
              </a:solidFill>
            </a:endParaRPr>
          </a:p>
        </p:txBody>
      </p:sp>
      <p:sp>
        <p:nvSpPr>
          <p:cNvPr id="253" name="Rectangle 252">
            <a:extLst>
              <a:ext uri="{FF2B5EF4-FFF2-40B4-BE49-F238E27FC236}">
                <a16:creationId xmlns:a16="http://schemas.microsoft.com/office/drawing/2014/main" id="{6F761E0F-9718-4D23-99B1-997159B501D1}"/>
              </a:ext>
            </a:extLst>
          </p:cNvPr>
          <p:cNvSpPr/>
          <p:nvPr/>
        </p:nvSpPr>
        <p:spPr>
          <a:xfrm>
            <a:off x="5100684" y="525615"/>
            <a:ext cx="1040018" cy="509632"/>
          </a:xfrm>
          <a:prstGeom prst="rect">
            <a:avLst/>
          </a:prstGeom>
          <a:solidFill>
            <a:srgbClr val="00B0F0"/>
          </a:solidFill>
          <a:ln w="19050">
            <a:solidFill>
              <a:srgbClr val="202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b="1" dirty="0">
                <a:solidFill>
                  <a:schemeClr val="bg1"/>
                </a:solidFill>
              </a:rPr>
              <a:t>AOS1: Western classical 1650-1910</a:t>
            </a:r>
          </a:p>
          <a:p>
            <a:pPr algn="ctr"/>
            <a:r>
              <a:rPr lang="en-GB" sz="570" dirty="0"/>
              <a:t>The requiem of the late Romantic period</a:t>
            </a:r>
            <a:endParaRPr lang="en-GB" sz="415" dirty="0">
              <a:solidFill>
                <a:schemeClr val="bg1"/>
              </a:solidFill>
            </a:endParaRPr>
          </a:p>
        </p:txBody>
      </p:sp>
      <p:cxnSp>
        <p:nvCxnSpPr>
          <p:cNvPr id="255" name="Straight Connector 254">
            <a:extLst>
              <a:ext uri="{FF2B5EF4-FFF2-40B4-BE49-F238E27FC236}">
                <a16:creationId xmlns:a16="http://schemas.microsoft.com/office/drawing/2014/main" id="{CA33EB5D-AF1E-46BF-8CE9-0C34C0E13A61}"/>
              </a:ext>
            </a:extLst>
          </p:cNvPr>
          <p:cNvCxnSpPr>
            <a:cxnSpLocks/>
            <a:stCxn id="98" idx="2"/>
          </p:cNvCxnSpPr>
          <p:nvPr/>
        </p:nvCxnSpPr>
        <p:spPr>
          <a:xfrm flipH="1">
            <a:off x="3318002" y="646529"/>
            <a:ext cx="249269" cy="250601"/>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A33EB5D-AF1E-46BF-8CE9-0C34C0E13A61}"/>
              </a:ext>
            </a:extLst>
          </p:cNvPr>
          <p:cNvCxnSpPr>
            <a:cxnSpLocks/>
            <a:stCxn id="252" idx="3"/>
          </p:cNvCxnSpPr>
          <p:nvPr/>
        </p:nvCxnSpPr>
        <p:spPr>
          <a:xfrm>
            <a:off x="4658754" y="1478079"/>
            <a:ext cx="263640" cy="286340"/>
          </a:xfrm>
          <a:prstGeom prst="line">
            <a:avLst/>
          </a:prstGeom>
          <a:ln w="57150">
            <a:solidFill>
              <a:srgbClr val="202B5C"/>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39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345" y="364224"/>
            <a:ext cx="4426276" cy="1077218"/>
          </a:xfrm>
          <a:prstGeom prst="rect">
            <a:avLst/>
          </a:prstGeom>
          <a:noFill/>
        </p:spPr>
        <p:txBody>
          <a:bodyPr wrap="none" rtlCol="0">
            <a:spAutoFit/>
          </a:bodyPr>
          <a:lstStyle/>
          <a:p>
            <a:r>
              <a:rPr lang="en-GB" sz="3200" b="1" dirty="0"/>
              <a:t>Chauncy School:</a:t>
            </a:r>
          </a:p>
          <a:p>
            <a:r>
              <a:rPr lang="en-GB" sz="3200" b="1" dirty="0"/>
              <a:t>Music Development Plan</a:t>
            </a:r>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443345" y="1653876"/>
            <a:ext cx="5735782" cy="7417415"/>
          </a:xfrm>
          <a:prstGeom prst="rect">
            <a:avLst/>
          </a:prstGeom>
          <a:noFill/>
        </p:spPr>
        <p:txBody>
          <a:bodyPr wrap="square" rtlCol="0">
            <a:spAutoFit/>
          </a:bodyPr>
          <a:lstStyle/>
          <a:p>
            <a:r>
              <a:rPr lang="en-GB" sz="1400" b="1" dirty="0"/>
              <a:t>Part B: Extra-Curricular music</a:t>
            </a:r>
          </a:p>
          <a:p>
            <a:r>
              <a:rPr lang="en-GB" sz="1400" dirty="0"/>
              <a:t>Our extra curricular opportunities map </a:t>
            </a:r>
            <a:r>
              <a:rPr lang="en-GB" sz="1400" dirty="0" smtClean="0"/>
              <a:t>shows </a:t>
            </a:r>
            <a:r>
              <a:rPr lang="en-GB" sz="1400" dirty="0"/>
              <a:t>the concerts and events that take place throughout the year in which students can perform and take part. There are opportunities for solo performances, performances in groups and sound </a:t>
            </a:r>
            <a:r>
              <a:rPr lang="en-GB" sz="1400" dirty="0" smtClean="0"/>
              <a:t>engineering </a:t>
            </a:r>
            <a:r>
              <a:rPr lang="en-GB" sz="1400" dirty="0"/>
              <a:t>opportunities.</a:t>
            </a:r>
          </a:p>
          <a:p>
            <a:endParaRPr lang="en-GB" sz="1400" dirty="0" smtClean="0"/>
          </a:p>
          <a:p>
            <a:r>
              <a:rPr lang="en-GB" sz="1400" b="1" dirty="0" smtClean="0"/>
              <a:t>Peripatetic lessons</a:t>
            </a:r>
            <a:endParaRPr lang="en-GB" sz="1400" b="1" dirty="0"/>
          </a:p>
          <a:p>
            <a:r>
              <a:rPr lang="en-GB" sz="1400" dirty="0"/>
              <a:t>We also offer individual instrument/vocal lessons through peripatetic teachers at Chauncy. Students have 20 or 30 minute lessons. These lessons are on a rotation so that they do not miss the same lesson each week. Those families who are in receipt of free school meals or other benefits may qualify for free lessons or help in financing them.</a:t>
            </a:r>
          </a:p>
          <a:p>
            <a:endParaRPr lang="en-GB" sz="1400" dirty="0">
              <a:solidFill>
                <a:srgbClr val="FF0000"/>
              </a:solidFill>
            </a:endParaRPr>
          </a:p>
          <a:p>
            <a:r>
              <a:rPr lang="en-GB" sz="1400" dirty="0"/>
              <a:t>The use of Practice Pal software to schedule peripatetic lessons means that </a:t>
            </a:r>
            <a:r>
              <a:rPr lang="en-GB" sz="1400" dirty="0" smtClean="0"/>
              <a:t>students, parents</a:t>
            </a:r>
            <a:r>
              <a:rPr lang="en-GB" sz="1400" dirty="0"/>
              <a:t> </a:t>
            </a:r>
            <a:r>
              <a:rPr lang="en-GB" sz="1400" dirty="0" smtClean="0"/>
              <a:t>and class teachers are </a:t>
            </a:r>
            <a:r>
              <a:rPr lang="en-GB" sz="1400" dirty="0"/>
              <a:t>alerted to upcoming lessons, minimising missed lessons and maximising learning time.</a:t>
            </a:r>
          </a:p>
          <a:p>
            <a:endParaRPr lang="en-GB" sz="1400" dirty="0"/>
          </a:p>
          <a:p>
            <a:r>
              <a:rPr lang="en-GB" sz="1400" dirty="0"/>
              <a:t>GCSE and A Level student receive a 50% subsidy on the cost </a:t>
            </a:r>
            <a:r>
              <a:rPr lang="en-GB" sz="1400" dirty="0" smtClean="0"/>
              <a:t>of </a:t>
            </a:r>
            <a:r>
              <a:rPr lang="en-GB" sz="1400" dirty="0"/>
              <a:t>instrumental lessons. </a:t>
            </a:r>
          </a:p>
          <a:p>
            <a:endParaRPr lang="en-GB" sz="1400" dirty="0" smtClean="0"/>
          </a:p>
          <a:p>
            <a:r>
              <a:rPr lang="en-GB" sz="1400" b="1" dirty="0" smtClean="0"/>
              <a:t>Practice rooms</a:t>
            </a:r>
            <a:endParaRPr lang="en-GB" sz="1400" b="1" dirty="0"/>
          </a:p>
          <a:p>
            <a:r>
              <a:rPr lang="en-GB" sz="1400" dirty="0"/>
              <a:t>Practice rooms are available for booking every </a:t>
            </a:r>
            <a:r>
              <a:rPr lang="en-GB" sz="1400" dirty="0" smtClean="0"/>
              <a:t>break, </a:t>
            </a:r>
            <a:r>
              <a:rPr lang="en-GB" sz="1400" dirty="0"/>
              <a:t>lunch </a:t>
            </a:r>
            <a:r>
              <a:rPr lang="en-GB" sz="1400" dirty="0" smtClean="0"/>
              <a:t>time, before and after school. Year 7 students are introduced to the booking system and guidelines for practice room use in their first music lesson. </a:t>
            </a:r>
            <a:r>
              <a:rPr lang="en-GB" sz="1400" dirty="0"/>
              <a:t>W</a:t>
            </a:r>
            <a:r>
              <a:rPr lang="en-GB" sz="1400" dirty="0" smtClean="0"/>
              <a:t>ith the help of our music prefects, students are taught to use our extensive selection of equipment (drum kit, microphones, electric guitars etc.) correctly. Music teachers and music prefects supervise practice rooms at break and lunchtime on rotation.</a:t>
            </a:r>
          </a:p>
          <a:p>
            <a:endParaRPr lang="en-GB" sz="1400" dirty="0"/>
          </a:p>
          <a:p>
            <a:r>
              <a:rPr lang="en-GB" sz="1400" dirty="0" smtClean="0"/>
              <a:t>There </a:t>
            </a:r>
            <a:r>
              <a:rPr lang="en-GB" sz="1400" dirty="0"/>
              <a:t>are multiple clubs on offer at Chauncy including;</a:t>
            </a:r>
          </a:p>
          <a:p>
            <a:r>
              <a:rPr lang="en-GB" sz="1400" dirty="0"/>
              <a:t>Young Voices (choir), Ukulele Club, Orchestra, Music Tech and Repair, Rock </a:t>
            </a:r>
            <a:r>
              <a:rPr lang="en-GB" sz="1400" dirty="0" smtClean="0"/>
              <a:t>Band (year 7 and 8-11).</a:t>
            </a:r>
            <a:r>
              <a:rPr lang="en-GB" sz="1400" dirty="0"/>
              <a:t> </a:t>
            </a:r>
            <a:r>
              <a:rPr lang="en-GB" sz="1400" dirty="0" smtClean="0"/>
              <a:t>Please see Clubs &amp; Practice Rooms timetable for more detail.</a:t>
            </a:r>
            <a:endParaRPr lang="en-GB" sz="1400" dirty="0"/>
          </a:p>
        </p:txBody>
      </p:sp>
    </p:spTree>
    <p:extLst>
      <p:ext uri="{BB962C8B-B14F-4D97-AF65-F5344CB8AC3E}">
        <p14:creationId xmlns:p14="http://schemas.microsoft.com/office/powerpoint/2010/main" val="378424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4278094" cy="584775"/>
          </a:xfrm>
          <a:prstGeom prst="rect">
            <a:avLst/>
          </a:prstGeom>
          <a:noFill/>
        </p:spPr>
        <p:txBody>
          <a:bodyPr wrap="none" rtlCol="0">
            <a:spAutoFit/>
          </a:bodyPr>
          <a:lstStyle/>
          <a:p>
            <a:r>
              <a:rPr lang="en-GB" sz="3200" b="1" dirty="0" smtClean="0"/>
              <a:t>Clubs &amp; Practice Rooms </a:t>
            </a:r>
            <a:endParaRPr lang="en-GB" sz="3200" b="1" dirty="0"/>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61109" y="1930158"/>
            <a:ext cx="5735782" cy="1384995"/>
          </a:xfrm>
          <a:prstGeom prst="rect">
            <a:avLst/>
          </a:prstGeom>
          <a:noFill/>
        </p:spPr>
        <p:txBody>
          <a:bodyPr wrap="square" rtlCol="0">
            <a:spAutoFit/>
          </a:bodyPr>
          <a:lstStyle/>
          <a:p>
            <a:r>
              <a:rPr lang="en-GB" sz="1400" dirty="0" smtClean="0">
                <a:solidFill>
                  <a:sysClr val="windowText" lastClr="000000"/>
                </a:solidFill>
              </a:rPr>
              <a:t>The practice rooms highlighted in green are available for students to book out at break and lunch times. Students sign in with a music teacher or music prefect – signing to say they understand the rules of the rooms and to book out equipment.</a:t>
            </a:r>
          </a:p>
          <a:p>
            <a:endParaRPr lang="en-GB" sz="1400" dirty="0">
              <a:solidFill>
                <a:sysClr val="windowText" lastClr="000000"/>
              </a:solidFill>
            </a:endParaRPr>
          </a:p>
          <a:p>
            <a:r>
              <a:rPr lang="en-GB" sz="1400" b="1" dirty="0" smtClean="0">
                <a:solidFill>
                  <a:sysClr val="windowText" lastClr="000000"/>
                </a:solidFill>
              </a:rPr>
              <a:t>Break time:</a:t>
            </a:r>
            <a:endParaRPr lang="en-GB" sz="1400" b="1" dirty="0">
              <a:solidFill>
                <a:sysClr val="windowText" lastClr="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52286373"/>
              </p:ext>
            </p:extLst>
          </p:nvPr>
        </p:nvGraphicFramePr>
        <p:xfrm>
          <a:off x="374072" y="3384612"/>
          <a:ext cx="6151422" cy="4924156"/>
        </p:xfrm>
        <a:graphic>
          <a:graphicData uri="http://schemas.openxmlformats.org/drawingml/2006/table">
            <a:tbl>
              <a:tblPr firstRow="1" bandRow="1">
                <a:tableStyleId>{5C22544A-7EE6-4342-B048-85BDC9FD1C3A}</a:tableStyleId>
              </a:tblPr>
              <a:tblGrid>
                <a:gridCol w="1025237">
                  <a:extLst>
                    <a:ext uri="{9D8B030D-6E8A-4147-A177-3AD203B41FA5}">
                      <a16:colId xmlns:a16="http://schemas.microsoft.com/office/drawing/2014/main" val="2731307714"/>
                    </a:ext>
                  </a:extLst>
                </a:gridCol>
                <a:gridCol w="1025237">
                  <a:extLst>
                    <a:ext uri="{9D8B030D-6E8A-4147-A177-3AD203B41FA5}">
                      <a16:colId xmlns:a16="http://schemas.microsoft.com/office/drawing/2014/main" val="2188921943"/>
                    </a:ext>
                  </a:extLst>
                </a:gridCol>
                <a:gridCol w="1025237">
                  <a:extLst>
                    <a:ext uri="{9D8B030D-6E8A-4147-A177-3AD203B41FA5}">
                      <a16:colId xmlns:a16="http://schemas.microsoft.com/office/drawing/2014/main" val="3861066621"/>
                    </a:ext>
                  </a:extLst>
                </a:gridCol>
                <a:gridCol w="1025237">
                  <a:extLst>
                    <a:ext uri="{9D8B030D-6E8A-4147-A177-3AD203B41FA5}">
                      <a16:colId xmlns:a16="http://schemas.microsoft.com/office/drawing/2014/main" val="1845566446"/>
                    </a:ext>
                  </a:extLst>
                </a:gridCol>
                <a:gridCol w="1025237">
                  <a:extLst>
                    <a:ext uri="{9D8B030D-6E8A-4147-A177-3AD203B41FA5}">
                      <a16:colId xmlns:a16="http://schemas.microsoft.com/office/drawing/2014/main" val="769181768"/>
                    </a:ext>
                  </a:extLst>
                </a:gridCol>
                <a:gridCol w="1025237">
                  <a:extLst>
                    <a:ext uri="{9D8B030D-6E8A-4147-A177-3AD203B41FA5}">
                      <a16:colId xmlns:a16="http://schemas.microsoft.com/office/drawing/2014/main" val="1385724458"/>
                    </a:ext>
                  </a:extLst>
                </a:gridCol>
              </a:tblGrid>
              <a:tr h="593440">
                <a:tc>
                  <a:txBody>
                    <a:bodyPr/>
                    <a:lstStyle/>
                    <a:p>
                      <a:endParaRPr lang="en-GB" dirty="0"/>
                    </a:p>
                  </a:txBody>
                  <a:tcPr/>
                </a:tc>
                <a:tc>
                  <a:txBody>
                    <a:bodyPr/>
                    <a:lstStyle/>
                    <a:p>
                      <a:pPr algn="ctr"/>
                      <a:r>
                        <a:rPr lang="en-GB" dirty="0" smtClean="0"/>
                        <a:t>M</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W</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F</a:t>
                      </a:r>
                      <a:endParaRPr lang="en-GB" dirty="0"/>
                    </a:p>
                  </a:txBody>
                  <a:tcPr anchor="ctr"/>
                </a:tc>
                <a:extLst>
                  <a:ext uri="{0D108BD9-81ED-4DB2-BD59-A6C34878D82A}">
                    <a16:rowId xmlns:a16="http://schemas.microsoft.com/office/drawing/2014/main" val="2026133122"/>
                  </a:ext>
                </a:extLst>
              </a:tr>
              <a:tr h="760203">
                <a:tc>
                  <a:txBody>
                    <a:bodyPr/>
                    <a:lstStyle/>
                    <a:p>
                      <a:r>
                        <a:rPr lang="en-GB" b="1" dirty="0" smtClean="0"/>
                        <a:t>PR1</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2942367400"/>
                  </a:ext>
                </a:extLst>
              </a:tr>
              <a:tr h="804072">
                <a:tc>
                  <a:txBody>
                    <a:bodyPr/>
                    <a:lstStyle/>
                    <a:p>
                      <a:r>
                        <a:rPr lang="en-GB" b="1" dirty="0" smtClean="0"/>
                        <a:t>PR2</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Mr Hillier – guitar lessons</a:t>
                      </a:r>
                    </a:p>
                  </a:txBody>
                  <a:tcPr anchor="ctr">
                    <a:solidFill>
                      <a:schemeClr val="accent2">
                        <a:lumMod val="40000"/>
                        <a:lumOff val="60000"/>
                      </a:schemeClr>
                    </a:solidFill>
                  </a:tcPr>
                </a:tc>
                <a:extLst>
                  <a:ext uri="{0D108BD9-81ED-4DB2-BD59-A6C34878D82A}">
                    <a16:rowId xmlns:a16="http://schemas.microsoft.com/office/drawing/2014/main" val="1122748871"/>
                  </a:ext>
                </a:extLst>
              </a:tr>
              <a:tr h="1038582">
                <a:tc>
                  <a:txBody>
                    <a:bodyPr/>
                    <a:lstStyle/>
                    <a:p>
                      <a:r>
                        <a:rPr lang="en-GB" b="1" dirty="0" smtClean="0"/>
                        <a:t>PR3</a:t>
                      </a:r>
                      <a:endParaRPr lang="en-GB" b="1" dirty="0"/>
                    </a:p>
                  </a:txBody>
                  <a:tcPr anchor="ctr"/>
                </a:tc>
                <a:tc>
                  <a:txBody>
                    <a:bodyPr/>
                    <a:lstStyle/>
                    <a:p>
                      <a:pPr algn="ctr"/>
                      <a:r>
                        <a:rPr lang="en-GB" dirty="0" smtClean="0"/>
                        <a:t>Ms Jolly – piano/saxophone lessons</a:t>
                      </a:r>
                      <a:endParaRPr lang="en-GB" dirty="0"/>
                    </a:p>
                  </a:txBody>
                  <a:tcPr anchor="ctr">
                    <a:solidFill>
                      <a:schemeClr val="accent2">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Ms Carmel voice/piano lessons</a:t>
                      </a:r>
                    </a:p>
                    <a:p>
                      <a:pPr algn="ctr"/>
                      <a:endParaRPr lang="en-GB" dirty="0"/>
                    </a:p>
                  </a:txBody>
                  <a:tcPr anchor="ctr">
                    <a:solidFill>
                      <a:schemeClr val="accent2">
                        <a:lumMod val="40000"/>
                        <a:lumOff val="60000"/>
                      </a:schemeClr>
                    </a:solidFill>
                  </a:tcPr>
                </a:tc>
                <a:tc>
                  <a:txBody>
                    <a:bodyPr/>
                    <a:lstStyle/>
                    <a:p>
                      <a:pPr algn="ctr"/>
                      <a:r>
                        <a:rPr lang="en-GB" dirty="0" smtClean="0"/>
                        <a:t>Ms Carmel voice/piano lessons</a:t>
                      </a:r>
                      <a:endParaRPr lang="en-GB" dirty="0"/>
                    </a:p>
                  </a:txBody>
                  <a:tcPr anchor="ctr">
                    <a:solidFill>
                      <a:schemeClr val="accent2">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781636121"/>
                  </a:ext>
                </a:extLst>
              </a:tr>
              <a:tr h="813459">
                <a:tc>
                  <a:txBody>
                    <a:bodyPr/>
                    <a:lstStyle/>
                    <a:p>
                      <a:r>
                        <a:rPr lang="en-GB" b="1" dirty="0" smtClean="0"/>
                        <a:t>PR4</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3479699750"/>
                  </a:ext>
                </a:extLst>
              </a:tr>
              <a:tr h="804802">
                <a:tc>
                  <a:txBody>
                    <a:bodyPr/>
                    <a:lstStyle/>
                    <a:p>
                      <a:r>
                        <a:rPr lang="en-GB" b="1" dirty="0" smtClean="0"/>
                        <a:t>Live Room</a:t>
                      </a:r>
                      <a:endParaRPr lang="en-GB"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Mr Cox – drum/guitar/bass lessons</a:t>
                      </a:r>
                    </a:p>
                  </a:txBody>
                  <a:tcPr anchor="ctr">
                    <a:solidFill>
                      <a:schemeClr val="accent2">
                        <a:lumMod val="40000"/>
                        <a:lumOff val="60000"/>
                      </a:schemeClr>
                    </a:solidFill>
                  </a:tcPr>
                </a:tc>
                <a:tc>
                  <a:txBody>
                    <a:bodyPr/>
                    <a:lstStyle/>
                    <a:p>
                      <a:pPr algn="ctr"/>
                      <a:r>
                        <a:rPr lang="en-GB" dirty="0" smtClean="0"/>
                        <a:t>Mr Cox – drum/guitar/bass lessons</a:t>
                      </a:r>
                      <a:endParaRPr lang="en-GB" dirty="0"/>
                    </a:p>
                  </a:txBody>
                  <a:tcPr anchor="ctr">
                    <a:solidFill>
                      <a:schemeClr val="accent2">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2325836445"/>
                  </a:ext>
                </a:extLst>
              </a:tr>
            </a:tbl>
          </a:graphicData>
        </a:graphic>
      </p:graphicFrame>
    </p:spTree>
    <p:extLst>
      <p:ext uri="{BB962C8B-B14F-4D97-AF65-F5344CB8AC3E}">
        <p14:creationId xmlns:p14="http://schemas.microsoft.com/office/powerpoint/2010/main" val="45807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4278094" cy="584775"/>
          </a:xfrm>
          <a:prstGeom prst="rect">
            <a:avLst/>
          </a:prstGeom>
          <a:noFill/>
        </p:spPr>
        <p:txBody>
          <a:bodyPr wrap="none" rtlCol="0">
            <a:spAutoFit/>
          </a:bodyPr>
          <a:lstStyle/>
          <a:p>
            <a:r>
              <a:rPr lang="en-GB" sz="3200" b="1" dirty="0" smtClean="0"/>
              <a:t>Clubs &amp; Practice Rooms </a:t>
            </a:r>
            <a:endParaRPr lang="en-GB" sz="3200" b="1" dirty="0"/>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61109" y="1930158"/>
            <a:ext cx="5735782" cy="1384995"/>
          </a:xfrm>
          <a:prstGeom prst="rect">
            <a:avLst/>
          </a:prstGeom>
          <a:noFill/>
        </p:spPr>
        <p:txBody>
          <a:bodyPr wrap="square" rtlCol="0">
            <a:spAutoFit/>
          </a:bodyPr>
          <a:lstStyle/>
          <a:p>
            <a:r>
              <a:rPr lang="en-GB" sz="1400" dirty="0">
                <a:solidFill>
                  <a:sysClr val="windowText" lastClr="000000"/>
                </a:solidFill>
              </a:rPr>
              <a:t>The practice rooms highlighted in green are available for students to book out at break and lunch times. Students sign in with a music teacher or music prefect – signing to say they understand the rules of the rooms and to book out equipment</a:t>
            </a:r>
            <a:r>
              <a:rPr lang="en-GB" sz="1400" dirty="0" smtClean="0">
                <a:solidFill>
                  <a:sysClr val="windowText" lastClr="000000"/>
                </a:solidFill>
              </a:rPr>
              <a:t>.</a:t>
            </a:r>
            <a:endParaRPr lang="en-GB" sz="1400" b="1" dirty="0">
              <a:solidFill>
                <a:sysClr val="windowText" lastClr="000000"/>
              </a:solidFill>
            </a:endParaRPr>
          </a:p>
          <a:p>
            <a:endParaRPr lang="en-GB" sz="1400" dirty="0">
              <a:solidFill>
                <a:sysClr val="windowText" lastClr="000000"/>
              </a:solidFill>
            </a:endParaRPr>
          </a:p>
          <a:p>
            <a:r>
              <a:rPr lang="en-GB" sz="1400" b="1" dirty="0" smtClean="0">
                <a:solidFill>
                  <a:sysClr val="windowText" lastClr="000000"/>
                </a:solidFill>
              </a:rPr>
              <a:t>Lunch time:</a:t>
            </a:r>
            <a:endParaRPr lang="en-GB" sz="1400" b="1" dirty="0">
              <a:solidFill>
                <a:sysClr val="windowText" lastClr="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35041093"/>
              </p:ext>
            </p:extLst>
          </p:nvPr>
        </p:nvGraphicFramePr>
        <p:xfrm>
          <a:off x="374072" y="3428155"/>
          <a:ext cx="6151422" cy="5311985"/>
        </p:xfrm>
        <a:graphic>
          <a:graphicData uri="http://schemas.openxmlformats.org/drawingml/2006/table">
            <a:tbl>
              <a:tblPr firstRow="1" bandRow="1">
                <a:tableStyleId>{5C22544A-7EE6-4342-B048-85BDC9FD1C3A}</a:tableStyleId>
              </a:tblPr>
              <a:tblGrid>
                <a:gridCol w="1025237">
                  <a:extLst>
                    <a:ext uri="{9D8B030D-6E8A-4147-A177-3AD203B41FA5}">
                      <a16:colId xmlns:a16="http://schemas.microsoft.com/office/drawing/2014/main" val="2731307714"/>
                    </a:ext>
                  </a:extLst>
                </a:gridCol>
                <a:gridCol w="1025237">
                  <a:extLst>
                    <a:ext uri="{9D8B030D-6E8A-4147-A177-3AD203B41FA5}">
                      <a16:colId xmlns:a16="http://schemas.microsoft.com/office/drawing/2014/main" val="2188921943"/>
                    </a:ext>
                  </a:extLst>
                </a:gridCol>
                <a:gridCol w="1025237">
                  <a:extLst>
                    <a:ext uri="{9D8B030D-6E8A-4147-A177-3AD203B41FA5}">
                      <a16:colId xmlns:a16="http://schemas.microsoft.com/office/drawing/2014/main" val="3861066621"/>
                    </a:ext>
                  </a:extLst>
                </a:gridCol>
                <a:gridCol w="1025237">
                  <a:extLst>
                    <a:ext uri="{9D8B030D-6E8A-4147-A177-3AD203B41FA5}">
                      <a16:colId xmlns:a16="http://schemas.microsoft.com/office/drawing/2014/main" val="1845566446"/>
                    </a:ext>
                  </a:extLst>
                </a:gridCol>
                <a:gridCol w="1025237">
                  <a:extLst>
                    <a:ext uri="{9D8B030D-6E8A-4147-A177-3AD203B41FA5}">
                      <a16:colId xmlns:a16="http://schemas.microsoft.com/office/drawing/2014/main" val="769181768"/>
                    </a:ext>
                  </a:extLst>
                </a:gridCol>
                <a:gridCol w="1025237">
                  <a:extLst>
                    <a:ext uri="{9D8B030D-6E8A-4147-A177-3AD203B41FA5}">
                      <a16:colId xmlns:a16="http://schemas.microsoft.com/office/drawing/2014/main" val="1385724458"/>
                    </a:ext>
                  </a:extLst>
                </a:gridCol>
              </a:tblGrid>
              <a:tr h="593440">
                <a:tc>
                  <a:txBody>
                    <a:bodyPr/>
                    <a:lstStyle/>
                    <a:p>
                      <a:endParaRPr lang="en-GB" dirty="0"/>
                    </a:p>
                  </a:txBody>
                  <a:tcPr/>
                </a:tc>
                <a:tc>
                  <a:txBody>
                    <a:bodyPr/>
                    <a:lstStyle/>
                    <a:p>
                      <a:pPr algn="ctr"/>
                      <a:r>
                        <a:rPr lang="en-GB" dirty="0" smtClean="0"/>
                        <a:t>M</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W</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F</a:t>
                      </a:r>
                      <a:endParaRPr lang="en-GB" dirty="0"/>
                    </a:p>
                  </a:txBody>
                  <a:tcPr anchor="ctr"/>
                </a:tc>
                <a:extLst>
                  <a:ext uri="{0D108BD9-81ED-4DB2-BD59-A6C34878D82A}">
                    <a16:rowId xmlns:a16="http://schemas.microsoft.com/office/drawing/2014/main" val="2026133122"/>
                  </a:ext>
                </a:extLst>
              </a:tr>
              <a:tr h="827496">
                <a:tc>
                  <a:txBody>
                    <a:bodyPr/>
                    <a:lstStyle/>
                    <a:p>
                      <a:r>
                        <a:rPr lang="en-GB" b="1" dirty="0" smtClean="0"/>
                        <a:t>PR1</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2942367400"/>
                  </a:ext>
                </a:extLst>
              </a:tr>
              <a:tr h="845127">
                <a:tc>
                  <a:txBody>
                    <a:bodyPr/>
                    <a:lstStyle/>
                    <a:p>
                      <a:r>
                        <a:rPr lang="en-GB" b="1" dirty="0" smtClean="0"/>
                        <a:t>PR2</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r>
                        <a:rPr lang="en-GB" dirty="0" smtClean="0"/>
                        <a:t>Mr Cox – Year 8-11 Rock Band</a:t>
                      </a:r>
                      <a:endParaRPr lang="en-GB" dirty="0"/>
                    </a:p>
                  </a:txBody>
                  <a:tcPr anchor="ctr">
                    <a:solidFill>
                      <a:schemeClr val="accent4">
                        <a:lumMod val="40000"/>
                        <a:lumOff val="60000"/>
                      </a:schemeClr>
                    </a:solidFill>
                  </a:tcPr>
                </a:tc>
                <a:tc>
                  <a:txBody>
                    <a:bodyPr/>
                    <a:lstStyle/>
                    <a:p>
                      <a:pPr algn="ctr"/>
                      <a:r>
                        <a:rPr lang="en-GB" dirty="0" smtClean="0"/>
                        <a:t>Mrs Slade – violin lessons</a:t>
                      </a:r>
                      <a:endParaRPr lang="en-GB" dirty="0"/>
                    </a:p>
                  </a:txBody>
                  <a:tcPr anchor="ctr">
                    <a:solidFill>
                      <a:schemeClr val="accent2">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r>
                        <a:rPr lang="en-GB" dirty="0" smtClean="0"/>
                        <a:t>Mr Hillier – guitar lessons</a:t>
                      </a:r>
                      <a:endParaRPr lang="en-GB" dirty="0"/>
                    </a:p>
                  </a:txBody>
                  <a:tcPr anchor="ctr">
                    <a:solidFill>
                      <a:schemeClr val="accent2">
                        <a:lumMod val="40000"/>
                        <a:lumOff val="60000"/>
                      </a:schemeClr>
                    </a:solidFill>
                  </a:tcPr>
                </a:tc>
                <a:extLst>
                  <a:ext uri="{0D108BD9-81ED-4DB2-BD59-A6C34878D82A}">
                    <a16:rowId xmlns:a16="http://schemas.microsoft.com/office/drawing/2014/main" val="1122748871"/>
                  </a:ext>
                </a:extLst>
              </a:tr>
              <a:tr h="1078576">
                <a:tc>
                  <a:txBody>
                    <a:bodyPr/>
                    <a:lstStyle/>
                    <a:p>
                      <a:r>
                        <a:rPr lang="en-GB" b="1" dirty="0" smtClean="0"/>
                        <a:t>PR3</a:t>
                      </a:r>
                      <a:endParaRPr lang="en-GB"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Ms Jolly – piano/saxophone lessons</a:t>
                      </a:r>
                    </a:p>
                    <a:p>
                      <a:pPr algn="ctr"/>
                      <a:endParaRPr lang="en-GB" dirty="0"/>
                    </a:p>
                  </a:txBody>
                  <a:tcPr anchor="ctr">
                    <a:solidFill>
                      <a:schemeClr val="accent2">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Ms Carmel - voice/piano</a:t>
                      </a:r>
                    </a:p>
                    <a:p>
                      <a:pPr algn="ctr"/>
                      <a:endParaRPr lang="en-GB" dirty="0"/>
                    </a:p>
                  </a:txBody>
                  <a:tcPr anchor="ctr">
                    <a:solidFill>
                      <a:schemeClr val="accent2">
                        <a:lumMod val="40000"/>
                        <a:lumOff val="60000"/>
                      </a:schemeClr>
                    </a:solidFill>
                  </a:tcPr>
                </a:tc>
                <a:tc>
                  <a:txBody>
                    <a:bodyPr/>
                    <a:lstStyle/>
                    <a:p>
                      <a:pPr algn="ctr"/>
                      <a:r>
                        <a:rPr lang="en-GB" dirty="0" smtClean="0"/>
                        <a:t>Ms Carmel - voice/piano</a:t>
                      </a:r>
                      <a:endParaRPr lang="en-GB" dirty="0"/>
                    </a:p>
                  </a:txBody>
                  <a:tcPr anchor="ctr">
                    <a:solidFill>
                      <a:schemeClr val="accent2">
                        <a:lumMod val="40000"/>
                        <a:lumOff val="60000"/>
                      </a:schemeClr>
                    </a:solidFill>
                  </a:tcPr>
                </a:tc>
                <a:tc>
                  <a:txBody>
                    <a:bodyPr/>
                    <a:lstStyle/>
                    <a:p>
                      <a:pPr algn="ctr"/>
                      <a:r>
                        <a:rPr lang="en-GB" dirty="0" smtClean="0"/>
                        <a:t>Mrs Salter-Kay – piano lessons</a:t>
                      </a:r>
                      <a:endParaRPr lang="en-GB" dirty="0"/>
                    </a:p>
                  </a:txBody>
                  <a:tcPr anchor="ctr">
                    <a:solidFill>
                      <a:schemeClr val="accent2">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781636121"/>
                  </a:ext>
                </a:extLst>
              </a:tr>
              <a:tr h="805642">
                <a:tc>
                  <a:txBody>
                    <a:bodyPr/>
                    <a:lstStyle/>
                    <a:p>
                      <a:r>
                        <a:rPr lang="en-GB" b="1" dirty="0" smtClean="0"/>
                        <a:t>PR4</a:t>
                      </a:r>
                      <a:endParaRPr lang="en-GB" b="1" dirty="0"/>
                    </a:p>
                  </a:txBody>
                  <a:tcPr anchor="ct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endParaRPr lang="en-GB" dirty="0"/>
                    </a:p>
                  </a:txBody>
                  <a:tcPr anchor="ctr">
                    <a:solidFill>
                      <a:schemeClr val="accent6">
                        <a:lumMod val="40000"/>
                        <a:lumOff val="60000"/>
                      </a:schemeClr>
                    </a:solidFill>
                  </a:tcPr>
                </a:tc>
                <a:extLst>
                  <a:ext uri="{0D108BD9-81ED-4DB2-BD59-A6C34878D82A}">
                    <a16:rowId xmlns:a16="http://schemas.microsoft.com/office/drawing/2014/main" val="3479699750"/>
                  </a:ext>
                </a:extLst>
              </a:tr>
              <a:tr h="804802">
                <a:tc>
                  <a:txBody>
                    <a:bodyPr/>
                    <a:lstStyle/>
                    <a:p>
                      <a:r>
                        <a:rPr lang="en-GB" b="1" dirty="0" smtClean="0"/>
                        <a:t>Live Room</a:t>
                      </a:r>
                      <a:endParaRPr lang="en-GB" b="1" dirty="0"/>
                    </a:p>
                  </a:txBody>
                  <a:tcPr anchor="ctr"/>
                </a:tc>
                <a:tc>
                  <a:txBody>
                    <a:bodyPr/>
                    <a:lstStyle/>
                    <a:p>
                      <a:pPr algn="ctr"/>
                      <a:r>
                        <a:rPr lang="en-GB" dirty="0" smtClean="0"/>
                        <a:t>Mrs Browne – Year 7 Rock Band</a:t>
                      </a:r>
                      <a:endParaRPr lang="en-GB" dirty="0"/>
                    </a:p>
                  </a:txBody>
                  <a:tcPr anchor="ctr">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Mrs Pressman</a:t>
                      </a:r>
                      <a:r>
                        <a:rPr lang="en-GB" baseline="0" dirty="0" smtClean="0"/>
                        <a:t> - </a:t>
                      </a:r>
                      <a:r>
                        <a:rPr lang="en-GB" dirty="0" smtClean="0"/>
                        <a:t>Ukulele Club</a:t>
                      </a:r>
                    </a:p>
                    <a:p>
                      <a:pPr algn="ctr"/>
                      <a:endParaRPr lang="en-GB" dirty="0"/>
                    </a:p>
                  </a:txBody>
                  <a:tcPr anchor="ctr">
                    <a:solidFill>
                      <a:schemeClr val="accent4">
                        <a:lumMod val="40000"/>
                        <a:lumOff val="60000"/>
                      </a:schemeClr>
                    </a:solidFill>
                  </a:tcPr>
                </a:tc>
                <a:tc>
                  <a:txBody>
                    <a:bodyPr/>
                    <a:lstStyle/>
                    <a:p>
                      <a:pPr algn="ctr"/>
                      <a:endParaRPr lang="en-GB" dirty="0"/>
                    </a:p>
                  </a:txBody>
                  <a:tcPr anchor="ctr">
                    <a:solidFill>
                      <a:schemeClr val="accent6">
                        <a:lumMod val="40000"/>
                        <a:lumOff val="60000"/>
                      </a:schemeClr>
                    </a:solidFill>
                  </a:tcPr>
                </a:tc>
                <a:tc>
                  <a:txBody>
                    <a:bodyPr/>
                    <a:lstStyle/>
                    <a:p>
                      <a:pPr algn="ctr"/>
                      <a:r>
                        <a:rPr lang="en-GB" dirty="0" smtClean="0"/>
                        <a:t>Mrs Browne – Tech &amp; Repair Club</a:t>
                      </a:r>
                      <a:endParaRPr lang="en-GB" dirty="0"/>
                    </a:p>
                  </a:txBody>
                  <a:tcPr anchor="ctr">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smtClean="0"/>
                        <a:t>Mrs Pressman</a:t>
                      </a:r>
                      <a:r>
                        <a:rPr lang="en-GB" baseline="0" dirty="0" smtClean="0"/>
                        <a:t> - </a:t>
                      </a:r>
                      <a:r>
                        <a:rPr lang="en-GB" dirty="0" smtClean="0"/>
                        <a:t>Orchestra</a:t>
                      </a:r>
                    </a:p>
                    <a:p>
                      <a:pPr algn="ctr"/>
                      <a:endParaRPr lang="en-GB" dirty="0"/>
                    </a:p>
                  </a:txBody>
                  <a:tcPr anchor="ctr">
                    <a:solidFill>
                      <a:schemeClr val="accent4">
                        <a:lumMod val="40000"/>
                        <a:lumOff val="60000"/>
                      </a:schemeClr>
                    </a:solidFill>
                  </a:tcPr>
                </a:tc>
                <a:extLst>
                  <a:ext uri="{0D108BD9-81ED-4DB2-BD59-A6C34878D82A}">
                    <a16:rowId xmlns:a16="http://schemas.microsoft.com/office/drawing/2014/main" val="2325836445"/>
                  </a:ext>
                </a:extLst>
              </a:tr>
            </a:tbl>
          </a:graphicData>
        </a:graphic>
      </p:graphicFrame>
    </p:spTree>
    <p:extLst>
      <p:ext uri="{BB962C8B-B14F-4D97-AF65-F5344CB8AC3E}">
        <p14:creationId xmlns:p14="http://schemas.microsoft.com/office/powerpoint/2010/main" val="169619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4278094" cy="584775"/>
          </a:xfrm>
          <a:prstGeom prst="rect">
            <a:avLst/>
          </a:prstGeom>
          <a:noFill/>
        </p:spPr>
        <p:txBody>
          <a:bodyPr wrap="none" rtlCol="0">
            <a:spAutoFit/>
          </a:bodyPr>
          <a:lstStyle/>
          <a:p>
            <a:r>
              <a:rPr lang="en-GB" sz="3200" b="1" dirty="0" smtClean="0"/>
              <a:t>Clubs &amp; Practice Rooms </a:t>
            </a:r>
            <a:endParaRPr lang="en-GB" sz="3200" b="1" dirty="0"/>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61109" y="1930158"/>
            <a:ext cx="5735782" cy="1169551"/>
          </a:xfrm>
          <a:prstGeom prst="rect">
            <a:avLst/>
          </a:prstGeom>
          <a:noFill/>
        </p:spPr>
        <p:txBody>
          <a:bodyPr wrap="square" rtlCol="0">
            <a:spAutoFit/>
          </a:bodyPr>
          <a:lstStyle/>
          <a:p>
            <a:r>
              <a:rPr lang="en-GB" sz="1400" dirty="0" smtClean="0">
                <a:solidFill>
                  <a:sysClr val="windowText" lastClr="000000"/>
                </a:solidFill>
              </a:rPr>
              <a:t>PR2, PR3 and the Live Room are available to book (when highlighted green) through Mrs Browne or Mrs Pressman before or after school. Students must sign in with a teacher for these rooms at these times. </a:t>
            </a:r>
          </a:p>
          <a:p>
            <a:endParaRPr lang="en-GB" sz="1400" dirty="0">
              <a:solidFill>
                <a:sysClr val="windowText" lastClr="000000"/>
              </a:solidFill>
            </a:endParaRPr>
          </a:p>
          <a:p>
            <a:r>
              <a:rPr lang="en-GB" sz="1400" b="1" dirty="0" smtClean="0">
                <a:solidFill>
                  <a:sysClr val="windowText" lastClr="000000"/>
                </a:solidFill>
              </a:rPr>
              <a:t>Before and </a:t>
            </a:r>
            <a:r>
              <a:rPr lang="en-GB" sz="1400" b="1" dirty="0">
                <a:solidFill>
                  <a:sysClr val="windowText" lastClr="000000"/>
                </a:solidFill>
              </a:rPr>
              <a:t>a</a:t>
            </a:r>
            <a:r>
              <a:rPr lang="en-GB" sz="1400" b="1" dirty="0" smtClean="0">
                <a:solidFill>
                  <a:sysClr val="windowText" lastClr="000000"/>
                </a:solidFill>
              </a:rPr>
              <a:t>fter school:</a:t>
            </a:r>
            <a:endParaRPr lang="en-GB" sz="1400" b="1" dirty="0">
              <a:solidFill>
                <a:sysClr val="windowText" lastClr="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3873832"/>
              </p:ext>
            </p:extLst>
          </p:nvPr>
        </p:nvGraphicFramePr>
        <p:xfrm>
          <a:off x="374072" y="3384612"/>
          <a:ext cx="6151422" cy="3698359"/>
        </p:xfrm>
        <a:graphic>
          <a:graphicData uri="http://schemas.openxmlformats.org/drawingml/2006/table">
            <a:tbl>
              <a:tblPr firstRow="1" bandRow="1">
                <a:tableStyleId>{5C22544A-7EE6-4342-B048-85BDC9FD1C3A}</a:tableStyleId>
              </a:tblPr>
              <a:tblGrid>
                <a:gridCol w="1025237">
                  <a:extLst>
                    <a:ext uri="{9D8B030D-6E8A-4147-A177-3AD203B41FA5}">
                      <a16:colId xmlns:a16="http://schemas.microsoft.com/office/drawing/2014/main" val="2731307714"/>
                    </a:ext>
                  </a:extLst>
                </a:gridCol>
                <a:gridCol w="1256805">
                  <a:extLst>
                    <a:ext uri="{9D8B030D-6E8A-4147-A177-3AD203B41FA5}">
                      <a16:colId xmlns:a16="http://schemas.microsoft.com/office/drawing/2014/main" val="2188921943"/>
                    </a:ext>
                  </a:extLst>
                </a:gridCol>
                <a:gridCol w="1074057">
                  <a:extLst>
                    <a:ext uri="{9D8B030D-6E8A-4147-A177-3AD203B41FA5}">
                      <a16:colId xmlns:a16="http://schemas.microsoft.com/office/drawing/2014/main" val="3861066621"/>
                    </a:ext>
                  </a:extLst>
                </a:gridCol>
                <a:gridCol w="1161143">
                  <a:extLst>
                    <a:ext uri="{9D8B030D-6E8A-4147-A177-3AD203B41FA5}">
                      <a16:colId xmlns:a16="http://schemas.microsoft.com/office/drawing/2014/main" val="1845566446"/>
                    </a:ext>
                  </a:extLst>
                </a:gridCol>
                <a:gridCol w="783772">
                  <a:extLst>
                    <a:ext uri="{9D8B030D-6E8A-4147-A177-3AD203B41FA5}">
                      <a16:colId xmlns:a16="http://schemas.microsoft.com/office/drawing/2014/main" val="769181768"/>
                    </a:ext>
                  </a:extLst>
                </a:gridCol>
                <a:gridCol w="850408">
                  <a:extLst>
                    <a:ext uri="{9D8B030D-6E8A-4147-A177-3AD203B41FA5}">
                      <a16:colId xmlns:a16="http://schemas.microsoft.com/office/drawing/2014/main" val="1385724458"/>
                    </a:ext>
                  </a:extLst>
                </a:gridCol>
              </a:tblGrid>
              <a:tr h="593440">
                <a:tc>
                  <a:txBody>
                    <a:bodyPr/>
                    <a:lstStyle/>
                    <a:p>
                      <a:endParaRPr lang="en-GB" dirty="0"/>
                    </a:p>
                  </a:txBody>
                  <a:tcPr/>
                </a:tc>
                <a:tc>
                  <a:txBody>
                    <a:bodyPr/>
                    <a:lstStyle/>
                    <a:p>
                      <a:pPr algn="ctr"/>
                      <a:r>
                        <a:rPr lang="en-GB" dirty="0" smtClean="0"/>
                        <a:t>M</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W</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F</a:t>
                      </a:r>
                      <a:endParaRPr lang="en-GB" dirty="0"/>
                    </a:p>
                  </a:txBody>
                  <a:tcPr anchor="ctr"/>
                </a:tc>
                <a:extLst>
                  <a:ext uri="{0D108BD9-81ED-4DB2-BD59-A6C34878D82A}">
                    <a16:rowId xmlns:a16="http://schemas.microsoft.com/office/drawing/2014/main" val="2026133122"/>
                  </a:ext>
                </a:extLst>
              </a:tr>
              <a:tr h="593440">
                <a:tc>
                  <a:txBody>
                    <a:bodyPr/>
                    <a:lstStyle/>
                    <a:p>
                      <a:r>
                        <a:rPr lang="en-GB" b="1" dirty="0" smtClean="0"/>
                        <a:t>PR2</a:t>
                      </a:r>
                      <a:endParaRPr lang="en-GB" b="1" dirty="0"/>
                    </a:p>
                  </a:txBody>
                  <a:tcPr anchor="ctr"/>
                </a:tc>
                <a:tc>
                  <a:txBody>
                    <a:bodyPr/>
                    <a:lstStyle/>
                    <a:p>
                      <a:endParaRPr lang="en-GB" dirty="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tc>
                  <a:txBody>
                    <a:bodyPr/>
                    <a:lstStyle/>
                    <a:p>
                      <a:endParaRPr lang="en-GB"/>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tc>
                  <a:txBody>
                    <a:bodyPr/>
                    <a:lstStyle/>
                    <a:p>
                      <a:endParaRPr lang="en-GB"/>
                    </a:p>
                  </a:txBody>
                  <a:tcPr>
                    <a:solidFill>
                      <a:schemeClr val="accent6">
                        <a:lumMod val="40000"/>
                        <a:lumOff val="60000"/>
                      </a:schemeClr>
                    </a:solidFill>
                  </a:tcPr>
                </a:tc>
                <a:extLst>
                  <a:ext uri="{0D108BD9-81ED-4DB2-BD59-A6C34878D82A}">
                    <a16:rowId xmlns:a16="http://schemas.microsoft.com/office/drawing/2014/main" val="2942367400"/>
                  </a:ext>
                </a:extLst>
              </a:tr>
              <a:tr h="593440">
                <a:tc>
                  <a:txBody>
                    <a:bodyPr/>
                    <a:lstStyle/>
                    <a:p>
                      <a:r>
                        <a:rPr lang="en-GB" b="1" dirty="0" smtClean="0"/>
                        <a:t>PR3</a:t>
                      </a:r>
                      <a:endParaRPr lang="en-GB" b="1" dirty="0"/>
                    </a:p>
                  </a:txBody>
                  <a:tcPr anchor="ctr"/>
                </a:tc>
                <a:tc>
                  <a:txBody>
                    <a:bodyPr/>
                    <a:lstStyle/>
                    <a:p>
                      <a:endParaRPr lang="en-GB"/>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extLst>
                  <a:ext uri="{0D108BD9-81ED-4DB2-BD59-A6C34878D82A}">
                    <a16:rowId xmlns:a16="http://schemas.microsoft.com/office/drawing/2014/main" val="1122748871"/>
                  </a:ext>
                </a:extLst>
              </a:tr>
              <a:tr h="1003639">
                <a:tc>
                  <a:txBody>
                    <a:bodyPr/>
                    <a:lstStyle/>
                    <a:p>
                      <a:r>
                        <a:rPr lang="en-GB" b="1" dirty="0" smtClean="0"/>
                        <a:t>MR2</a:t>
                      </a:r>
                      <a:endParaRPr lang="en-GB" b="1" dirty="0"/>
                    </a:p>
                  </a:txBody>
                  <a:tcPr anchor="ctr"/>
                </a:tc>
                <a:tc>
                  <a:txBody>
                    <a:bodyPr/>
                    <a:lstStyle/>
                    <a:p>
                      <a:r>
                        <a:rPr lang="en-GB" dirty="0" smtClean="0"/>
                        <a:t>Mrs</a:t>
                      </a:r>
                      <a:r>
                        <a:rPr lang="en-GB" baseline="0" dirty="0" smtClean="0"/>
                        <a:t> Browne – Composition Help </a:t>
                      </a:r>
                    </a:p>
                    <a:p>
                      <a:r>
                        <a:rPr lang="en-GB" b="1" baseline="0" dirty="0" smtClean="0"/>
                        <a:t>After School</a:t>
                      </a:r>
                      <a:endParaRPr lang="en-GB" b="1" dirty="0"/>
                    </a:p>
                  </a:txBody>
                  <a:tcPr>
                    <a:solidFill>
                      <a:schemeClr val="accent4">
                        <a:lumMod val="40000"/>
                        <a:lumOff val="60000"/>
                      </a:schemeClr>
                    </a:solidFill>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81636121"/>
                  </a:ext>
                </a:extLst>
              </a:tr>
              <a:tr h="804802">
                <a:tc>
                  <a:txBody>
                    <a:bodyPr/>
                    <a:lstStyle/>
                    <a:p>
                      <a:r>
                        <a:rPr lang="en-GB" b="1" dirty="0" smtClean="0"/>
                        <a:t>Live Room</a:t>
                      </a:r>
                      <a:endParaRPr lang="en-GB" b="1" dirty="0"/>
                    </a:p>
                  </a:txBody>
                  <a:tcPr anchor="ctr"/>
                </a:tc>
                <a:tc>
                  <a:txBody>
                    <a:bodyPr/>
                    <a:lstStyle/>
                    <a:p>
                      <a:endParaRPr lang="en-GB" dirty="0"/>
                    </a:p>
                  </a:txBody>
                  <a:tcPr>
                    <a:solidFill>
                      <a:schemeClr val="accent6">
                        <a:lumMod val="40000"/>
                        <a:lumOff val="60000"/>
                      </a:schemeClr>
                    </a:solidFill>
                  </a:tcPr>
                </a:tc>
                <a:tc>
                  <a:txBody>
                    <a:bodyPr/>
                    <a:lstStyle/>
                    <a:p>
                      <a:r>
                        <a:rPr lang="en-GB" dirty="0" smtClean="0"/>
                        <a:t>Production rehearsals </a:t>
                      </a:r>
                      <a:r>
                        <a:rPr lang="en-GB" b="1" dirty="0" smtClean="0"/>
                        <a:t>After School</a:t>
                      </a:r>
                      <a:endParaRPr lang="en-GB" b="1" dirty="0"/>
                    </a:p>
                  </a:txBody>
                  <a:tcPr>
                    <a:solidFill>
                      <a:schemeClr val="accent4">
                        <a:lumMod val="40000"/>
                        <a:lumOff val="60000"/>
                      </a:schemeClr>
                    </a:solidFill>
                  </a:tcPr>
                </a:tc>
                <a:tc>
                  <a:txBody>
                    <a:bodyPr/>
                    <a:lstStyle/>
                    <a:p>
                      <a:r>
                        <a:rPr lang="en-GB" dirty="0" smtClean="0"/>
                        <a:t>Young</a:t>
                      </a:r>
                      <a:r>
                        <a:rPr lang="en-GB" baseline="0" dirty="0" smtClean="0"/>
                        <a:t> Voices </a:t>
                      </a:r>
                    </a:p>
                    <a:p>
                      <a:r>
                        <a:rPr lang="en-GB" b="1" baseline="0" dirty="0" smtClean="0"/>
                        <a:t>Before School</a:t>
                      </a:r>
                      <a:endParaRPr lang="en-GB" b="1" dirty="0" smtClean="0"/>
                    </a:p>
                    <a:p>
                      <a:endParaRPr lang="en-GB" dirty="0"/>
                    </a:p>
                  </a:txBody>
                  <a:tcPr>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smtClean="0"/>
                    </a:p>
                  </a:txBody>
                  <a:tcPr>
                    <a:solidFill>
                      <a:schemeClr val="accent6">
                        <a:lumMod val="40000"/>
                        <a:lumOff val="60000"/>
                      </a:schemeClr>
                    </a:solidFill>
                  </a:tcPr>
                </a:tc>
                <a:tc>
                  <a:txBody>
                    <a:bodyPr/>
                    <a:lstStyle/>
                    <a:p>
                      <a:endParaRPr lang="en-GB" dirty="0"/>
                    </a:p>
                  </a:txBody>
                  <a:tcPr>
                    <a:solidFill>
                      <a:schemeClr val="accent6">
                        <a:lumMod val="40000"/>
                        <a:lumOff val="60000"/>
                      </a:schemeClr>
                    </a:solidFill>
                  </a:tcPr>
                </a:tc>
                <a:extLst>
                  <a:ext uri="{0D108BD9-81ED-4DB2-BD59-A6C34878D82A}">
                    <a16:rowId xmlns:a16="http://schemas.microsoft.com/office/drawing/2014/main" val="2325836445"/>
                  </a:ext>
                </a:extLst>
              </a:tr>
            </a:tbl>
          </a:graphicData>
        </a:graphic>
      </p:graphicFrame>
    </p:spTree>
    <p:extLst>
      <p:ext uri="{BB962C8B-B14F-4D97-AF65-F5344CB8AC3E}">
        <p14:creationId xmlns:p14="http://schemas.microsoft.com/office/powerpoint/2010/main" val="238642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2907334" cy="584775"/>
          </a:xfrm>
          <a:prstGeom prst="rect">
            <a:avLst/>
          </a:prstGeom>
          <a:noFill/>
        </p:spPr>
        <p:txBody>
          <a:bodyPr wrap="none" rtlCol="0">
            <a:spAutoFit/>
          </a:bodyPr>
          <a:lstStyle/>
          <a:p>
            <a:r>
              <a:rPr lang="en-GB" sz="3200" b="1" dirty="0" smtClean="0"/>
              <a:t>Clubs Timetable</a:t>
            </a:r>
            <a:endParaRPr lang="en-GB" sz="3200" b="1" dirty="0"/>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61109" y="1930158"/>
            <a:ext cx="5735782" cy="954107"/>
          </a:xfrm>
          <a:prstGeom prst="rect">
            <a:avLst/>
          </a:prstGeom>
          <a:noFill/>
        </p:spPr>
        <p:txBody>
          <a:bodyPr wrap="square" rtlCol="0">
            <a:spAutoFit/>
          </a:bodyPr>
          <a:lstStyle/>
          <a:p>
            <a:r>
              <a:rPr lang="en-GB" sz="1400" dirty="0" smtClean="0">
                <a:solidFill>
                  <a:sysClr val="windowText" lastClr="000000"/>
                </a:solidFill>
              </a:rPr>
              <a:t>The timetable shows all the clubs available for students to join. The practice rooms are also available and either Mrs Browne, Mrs Pressman or a music prefect will be around to book / help for rehearsing.</a:t>
            </a:r>
          </a:p>
          <a:p>
            <a:endParaRPr lang="en-GB" sz="1400" dirty="0">
              <a:solidFill>
                <a:sysClr val="windowText" lastClr="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34355952"/>
              </p:ext>
            </p:extLst>
          </p:nvPr>
        </p:nvGraphicFramePr>
        <p:xfrm>
          <a:off x="374072" y="3384612"/>
          <a:ext cx="6151422" cy="3425879"/>
        </p:xfrm>
        <a:graphic>
          <a:graphicData uri="http://schemas.openxmlformats.org/drawingml/2006/table">
            <a:tbl>
              <a:tblPr firstRow="1" bandRow="1">
                <a:tableStyleId>{5C22544A-7EE6-4342-B048-85BDC9FD1C3A}</a:tableStyleId>
              </a:tblPr>
              <a:tblGrid>
                <a:gridCol w="1025237">
                  <a:extLst>
                    <a:ext uri="{9D8B030D-6E8A-4147-A177-3AD203B41FA5}">
                      <a16:colId xmlns:a16="http://schemas.microsoft.com/office/drawing/2014/main" val="2731307714"/>
                    </a:ext>
                  </a:extLst>
                </a:gridCol>
                <a:gridCol w="1080655">
                  <a:extLst>
                    <a:ext uri="{9D8B030D-6E8A-4147-A177-3AD203B41FA5}">
                      <a16:colId xmlns:a16="http://schemas.microsoft.com/office/drawing/2014/main" val="2188921943"/>
                    </a:ext>
                  </a:extLst>
                </a:gridCol>
                <a:gridCol w="1250207">
                  <a:extLst>
                    <a:ext uri="{9D8B030D-6E8A-4147-A177-3AD203B41FA5}">
                      <a16:colId xmlns:a16="http://schemas.microsoft.com/office/drawing/2014/main" val="3861066621"/>
                    </a:ext>
                  </a:extLst>
                </a:gridCol>
                <a:gridCol w="869538">
                  <a:extLst>
                    <a:ext uri="{9D8B030D-6E8A-4147-A177-3AD203B41FA5}">
                      <a16:colId xmlns:a16="http://schemas.microsoft.com/office/drawing/2014/main" val="1845566446"/>
                    </a:ext>
                  </a:extLst>
                </a:gridCol>
                <a:gridCol w="900546">
                  <a:extLst>
                    <a:ext uri="{9D8B030D-6E8A-4147-A177-3AD203B41FA5}">
                      <a16:colId xmlns:a16="http://schemas.microsoft.com/office/drawing/2014/main" val="769181768"/>
                    </a:ext>
                  </a:extLst>
                </a:gridCol>
                <a:gridCol w="1025239">
                  <a:extLst>
                    <a:ext uri="{9D8B030D-6E8A-4147-A177-3AD203B41FA5}">
                      <a16:colId xmlns:a16="http://schemas.microsoft.com/office/drawing/2014/main" val="1385724458"/>
                    </a:ext>
                  </a:extLst>
                </a:gridCol>
              </a:tblGrid>
              <a:tr h="593440">
                <a:tc>
                  <a:txBody>
                    <a:bodyPr/>
                    <a:lstStyle/>
                    <a:p>
                      <a:endParaRPr lang="en-GB" dirty="0"/>
                    </a:p>
                  </a:txBody>
                  <a:tcPr/>
                </a:tc>
                <a:tc>
                  <a:txBody>
                    <a:bodyPr/>
                    <a:lstStyle/>
                    <a:p>
                      <a:pPr algn="ctr"/>
                      <a:r>
                        <a:rPr lang="en-GB" dirty="0" smtClean="0"/>
                        <a:t>M</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W</a:t>
                      </a:r>
                      <a:endParaRPr lang="en-GB" dirty="0"/>
                    </a:p>
                  </a:txBody>
                  <a:tcPr anchor="ctr"/>
                </a:tc>
                <a:tc>
                  <a:txBody>
                    <a:bodyPr/>
                    <a:lstStyle/>
                    <a:p>
                      <a:pPr algn="ctr"/>
                      <a:r>
                        <a:rPr lang="en-GB" dirty="0" smtClean="0"/>
                        <a:t>T</a:t>
                      </a:r>
                      <a:endParaRPr lang="en-GB" dirty="0"/>
                    </a:p>
                  </a:txBody>
                  <a:tcPr anchor="ctr"/>
                </a:tc>
                <a:tc>
                  <a:txBody>
                    <a:bodyPr/>
                    <a:lstStyle/>
                    <a:p>
                      <a:pPr algn="ctr"/>
                      <a:r>
                        <a:rPr lang="en-GB" dirty="0" smtClean="0"/>
                        <a:t>F</a:t>
                      </a:r>
                      <a:endParaRPr lang="en-GB" dirty="0"/>
                    </a:p>
                  </a:txBody>
                  <a:tcPr anchor="ctr"/>
                </a:tc>
                <a:extLst>
                  <a:ext uri="{0D108BD9-81ED-4DB2-BD59-A6C34878D82A}">
                    <a16:rowId xmlns:a16="http://schemas.microsoft.com/office/drawing/2014/main" val="2026133122"/>
                  </a:ext>
                </a:extLst>
              </a:tr>
              <a:tr h="593440">
                <a:tc>
                  <a:txBody>
                    <a:bodyPr/>
                    <a:lstStyle/>
                    <a:p>
                      <a:r>
                        <a:rPr lang="en-GB" b="1" dirty="0" smtClean="0"/>
                        <a:t>Before School</a:t>
                      </a:r>
                      <a:endParaRPr lang="en-GB" b="1" dirty="0"/>
                    </a:p>
                  </a:txBody>
                  <a:tcPr anchor="ctr"/>
                </a:tc>
                <a:tc>
                  <a:txBody>
                    <a:bodyPr/>
                    <a:lstStyle/>
                    <a:p>
                      <a:pPr algn="ctr"/>
                      <a:endParaRPr lang="en-GB" dirty="0"/>
                    </a:p>
                  </a:txBody>
                  <a:tcPr anchor="ctr">
                    <a:solidFill>
                      <a:srgbClr val="D2DEEF"/>
                    </a:solidFill>
                  </a:tcPr>
                </a:tc>
                <a:tc>
                  <a:txBody>
                    <a:bodyPr/>
                    <a:lstStyle/>
                    <a:p>
                      <a:pPr algn="ctr"/>
                      <a:endParaRPr lang="en-GB" dirty="0"/>
                    </a:p>
                  </a:txBody>
                  <a:tcPr anchor="ctr">
                    <a:solidFill>
                      <a:srgbClr val="D2DEEF"/>
                    </a:solidFill>
                  </a:tcPr>
                </a:tc>
                <a:tc>
                  <a:txBody>
                    <a:bodyPr/>
                    <a:lstStyle/>
                    <a:p>
                      <a:pPr algn="ctr"/>
                      <a:r>
                        <a:rPr lang="en-GB" dirty="0" smtClean="0"/>
                        <a:t>Young</a:t>
                      </a:r>
                      <a:r>
                        <a:rPr lang="en-GB" baseline="0" dirty="0" smtClean="0"/>
                        <a:t> Voices - </a:t>
                      </a:r>
                      <a:r>
                        <a:rPr lang="en-GB" b="1" baseline="0" dirty="0" smtClean="0"/>
                        <a:t>SPR</a:t>
                      </a:r>
                      <a:endParaRPr lang="en-GB" b="1" dirty="0"/>
                    </a:p>
                  </a:txBody>
                  <a:tcPr anchor="ctr">
                    <a:solidFill>
                      <a:schemeClr val="accent6">
                        <a:lumMod val="40000"/>
                        <a:lumOff val="60000"/>
                      </a:schemeClr>
                    </a:solidFill>
                  </a:tcPr>
                </a:tc>
                <a:tc>
                  <a:txBody>
                    <a:bodyPr/>
                    <a:lstStyle/>
                    <a:p>
                      <a:pPr algn="ctr"/>
                      <a:endParaRPr lang="en-GB" dirty="0"/>
                    </a:p>
                  </a:txBody>
                  <a:tcPr anchor="ctr">
                    <a:solidFill>
                      <a:srgbClr val="D2DEEF"/>
                    </a:solidFill>
                  </a:tcPr>
                </a:tc>
                <a:tc>
                  <a:txBody>
                    <a:bodyPr/>
                    <a:lstStyle/>
                    <a:p>
                      <a:pPr algn="ctr"/>
                      <a:endParaRPr lang="en-GB" dirty="0"/>
                    </a:p>
                  </a:txBody>
                  <a:tcPr anchor="ctr">
                    <a:solidFill>
                      <a:srgbClr val="D2DEEF"/>
                    </a:solidFill>
                  </a:tcPr>
                </a:tc>
                <a:extLst>
                  <a:ext uri="{0D108BD9-81ED-4DB2-BD59-A6C34878D82A}">
                    <a16:rowId xmlns:a16="http://schemas.microsoft.com/office/drawing/2014/main" val="2942367400"/>
                  </a:ext>
                </a:extLst>
              </a:tr>
              <a:tr h="593440">
                <a:tc>
                  <a:txBody>
                    <a:bodyPr/>
                    <a:lstStyle/>
                    <a:p>
                      <a:r>
                        <a:rPr lang="en-GB" b="1" dirty="0" smtClean="0"/>
                        <a:t>Lunch time</a:t>
                      </a:r>
                      <a:endParaRPr lang="en-GB" b="1" dirty="0"/>
                    </a:p>
                  </a:txBody>
                  <a:tcPr anchor="ctr"/>
                </a:tc>
                <a:tc>
                  <a:txBody>
                    <a:bodyPr/>
                    <a:lstStyle/>
                    <a:p>
                      <a:pPr algn="ctr"/>
                      <a:r>
                        <a:rPr lang="en-GB" dirty="0" smtClean="0"/>
                        <a:t>Year 7 Rock Band - </a:t>
                      </a:r>
                      <a:r>
                        <a:rPr lang="en-GB" b="1" dirty="0" smtClean="0"/>
                        <a:t>NBR</a:t>
                      </a:r>
                      <a:endParaRPr lang="en-GB" b="1" dirty="0"/>
                    </a:p>
                  </a:txBody>
                  <a:tcPr anchor="ctr">
                    <a:solidFill>
                      <a:srgbClr val="FFE699"/>
                    </a:solidFill>
                  </a:tcPr>
                </a:tc>
                <a:tc>
                  <a:txBody>
                    <a:bodyPr/>
                    <a:lstStyle/>
                    <a:p>
                      <a:pPr algn="ctr"/>
                      <a:r>
                        <a:rPr lang="en-GB" dirty="0" smtClean="0"/>
                        <a:t>Year 8-11 Rock Band </a:t>
                      </a:r>
                      <a:r>
                        <a:rPr lang="en-GB" b="1" dirty="0" smtClean="0"/>
                        <a:t>WCX</a:t>
                      </a:r>
                    </a:p>
                    <a:p>
                      <a:pPr algn="ctr"/>
                      <a:endParaRPr lang="en-GB" dirty="0" smtClean="0"/>
                    </a:p>
                    <a:p>
                      <a:pPr algn="ctr"/>
                      <a:r>
                        <a:rPr lang="en-GB" dirty="0" smtClean="0"/>
                        <a:t>Ukulele Club</a:t>
                      </a:r>
                      <a:r>
                        <a:rPr lang="en-GB" baseline="0" dirty="0" smtClean="0"/>
                        <a:t> - </a:t>
                      </a:r>
                      <a:r>
                        <a:rPr lang="en-GB" b="1" baseline="0" dirty="0" smtClean="0"/>
                        <a:t>SPR</a:t>
                      </a:r>
                      <a:endParaRPr lang="en-GB" b="1" dirty="0"/>
                    </a:p>
                  </a:txBody>
                  <a:tcPr anchor="ctr">
                    <a:solidFill>
                      <a:schemeClr val="accent6">
                        <a:lumMod val="40000"/>
                        <a:lumOff val="60000"/>
                      </a:schemeClr>
                    </a:solidFill>
                  </a:tcPr>
                </a:tc>
                <a:tc>
                  <a:txBody>
                    <a:bodyPr/>
                    <a:lstStyle/>
                    <a:p>
                      <a:pPr algn="ctr"/>
                      <a:endParaRPr lang="en-GB" dirty="0"/>
                    </a:p>
                  </a:txBody>
                  <a:tcPr anchor="ctr">
                    <a:solidFill>
                      <a:srgbClr val="EAEFF7"/>
                    </a:solidFill>
                  </a:tcPr>
                </a:tc>
                <a:tc>
                  <a:txBody>
                    <a:bodyPr/>
                    <a:lstStyle/>
                    <a:p>
                      <a:pPr algn="ctr"/>
                      <a:r>
                        <a:rPr lang="en-GB" dirty="0" smtClean="0"/>
                        <a:t>Tech &amp; Repair - </a:t>
                      </a:r>
                      <a:r>
                        <a:rPr lang="en-GB" b="1" dirty="0" smtClean="0"/>
                        <a:t>NBR</a:t>
                      </a:r>
                      <a:endParaRPr lang="en-GB" b="1" dirty="0"/>
                    </a:p>
                  </a:txBody>
                  <a:tcPr anchor="ctr">
                    <a:solidFill>
                      <a:srgbClr val="FFE699"/>
                    </a:solidFill>
                  </a:tcPr>
                </a:tc>
                <a:tc>
                  <a:txBody>
                    <a:bodyPr/>
                    <a:lstStyle/>
                    <a:p>
                      <a:pPr algn="ctr"/>
                      <a:r>
                        <a:rPr lang="en-GB" dirty="0" smtClean="0"/>
                        <a:t>Orchestra - </a:t>
                      </a:r>
                      <a:r>
                        <a:rPr lang="en-GB" b="1" dirty="0" smtClean="0"/>
                        <a:t>SPR</a:t>
                      </a:r>
                      <a:endParaRPr lang="en-GB" b="1" dirty="0"/>
                    </a:p>
                  </a:txBody>
                  <a:tcPr anchor="ctr">
                    <a:solidFill>
                      <a:schemeClr val="accent6">
                        <a:lumMod val="40000"/>
                        <a:lumOff val="60000"/>
                      </a:schemeClr>
                    </a:solidFill>
                  </a:tcPr>
                </a:tc>
                <a:extLst>
                  <a:ext uri="{0D108BD9-81ED-4DB2-BD59-A6C34878D82A}">
                    <a16:rowId xmlns:a16="http://schemas.microsoft.com/office/drawing/2014/main" val="1122748871"/>
                  </a:ext>
                </a:extLst>
              </a:tr>
              <a:tr h="1003639">
                <a:tc>
                  <a:txBody>
                    <a:bodyPr/>
                    <a:lstStyle/>
                    <a:p>
                      <a:r>
                        <a:rPr lang="en-GB" b="1" dirty="0" smtClean="0"/>
                        <a:t>After School</a:t>
                      </a:r>
                      <a:endParaRPr lang="en-GB" b="1" dirty="0"/>
                    </a:p>
                  </a:txBody>
                  <a:tcPr anchor="ctr"/>
                </a:tc>
                <a:tc>
                  <a:txBody>
                    <a:bodyPr/>
                    <a:lstStyle/>
                    <a:p>
                      <a:pPr algn="ctr"/>
                      <a:r>
                        <a:rPr lang="en-GB" baseline="0" dirty="0" smtClean="0"/>
                        <a:t>Composition Help - </a:t>
                      </a:r>
                      <a:r>
                        <a:rPr lang="en-GB" b="1" baseline="0" dirty="0" smtClean="0"/>
                        <a:t>NBR</a:t>
                      </a:r>
                    </a:p>
                  </a:txBody>
                  <a:tcPr anchor="ctr">
                    <a:solidFill>
                      <a:schemeClr val="accent4">
                        <a:lumMod val="40000"/>
                        <a:lumOff val="60000"/>
                      </a:schemeClr>
                    </a:solidFill>
                  </a:tcPr>
                </a:tc>
                <a:tc>
                  <a:txBody>
                    <a:bodyPr/>
                    <a:lstStyle/>
                    <a:p>
                      <a:pPr algn="ctr"/>
                      <a:r>
                        <a:rPr lang="en-GB" dirty="0" smtClean="0"/>
                        <a:t>Production Rehearsals – </a:t>
                      </a:r>
                      <a:r>
                        <a:rPr lang="en-GB" b="1" dirty="0" smtClean="0"/>
                        <a:t>NBR / SPR</a:t>
                      </a:r>
                      <a:endParaRPr lang="en-GB" b="1" dirty="0"/>
                    </a:p>
                  </a:txBody>
                  <a:tcPr anchor="ctr">
                    <a:solidFill>
                      <a:srgbClr val="FFE699"/>
                    </a:solidFill>
                  </a:tcP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781636121"/>
                  </a:ext>
                </a:extLst>
              </a:tr>
            </a:tbl>
          </a:graphicData>
        </a:graphic>
      </p:graphicFrame>
    </p:spTree>
    <p:extLst>
      <p:ext uri="{BB962C8B-B14F-4D97-AF65-F5344CB8AC3E}">
        <p14:creationId xmlns:p14="http://schemas.microsoft.com/office/powerpoint/2010/main" val="182296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568037"/>
            <a:ext cx="3735061" cy="584775"/>
          </a:xfrm>
          <a:prstGeom prst="rect">
            <a:avLst/>
          </a:prstGeom>
          <a:noFill/>
        </p:spPr>
        <p:txBody>
          <a:bodyPr wrap="none" rtlCol="0">
            <a:spAutoFit/>
          </a:bodyPr>
          <a:lstStyle/>
          <a:p>
            <a:r>
              <a:rPr lang="en-GB" sz="3200" b="1" dirty="0" smtClean="0"/>
              <a:t>Practice Room Rules </a:t>
            </a:r>
            <a:endParaRPr lang="en-GB" sz="3200" b="1" dirty="0"/>
          </a:p>
        </p:txBody>
      </p:sp>
      <p:pic>
        <p:nvPicPr>
          <p:cNvPr id="3" name="Picture 2">
            <a:extLst>
              <a:ext uri="{FF2B5EF4-FFF2-40B4-BE49-F238E27FC236}">
                <a16:creationId xmlns:a16="http://schemas.microsoft.com/office/drawing/2014/main" id="{E0CD7C40-A686-184F-84E6-D0C5779B2097}"/>
              </a:ext>
            </a:extLst>
          </p:cNvPr>
          <p:cNvPicPr>
            <a:picLocks noChangeAspect="1"/>
          </p:cNvPicPr>
          <p:nvPr/>
        </p:nvPicPr>
        <p:blipFill>
          <a:blip r:embed="rId2"/>
          <a:stretch>
            <a:fillRect/>
          </a:stretch>
        </p:blipFill>
        <p:spPr>
          <a:xfrm>
            <a:off x="5618446" y="160411"/>
            <a:ext cx="907045" cy="1484844"/>
          </a:xfrm>
          <a:prstGeom prst="rect">
            <a:avLst/>
          </a:prstGeom>
        </p:spPr>
      </p:pic>
      <p:sp>
        <p:nvSpPr>
          <p:cNvPr id="4" name="TextBox 3"/>
          <p:cNvSpPr txBox="1"/>
          <p:nvPr/>
        </p:nvSpPr>
        <p:spPr>
          <a:xfrm>
            <a:off x="561109" y="1930158"/>
            <a:ext cx="5735782" cy="1169551"/>
          </a:xfrm>
          <a:prstGeom prst="rect">
            <a:avLst/>
          </a:prstGeom>
          <a:noFill/>
        </p:spPr>
        <p:txBody>
          <a:bodyPr wrap="square" rtlCol="0">
            <a:spAutoFit/>
          </a:bodyPr>
          <a:lstStyle/>
          <a:p>
            <a:r>
              <a:rPr lang="en-GB" sz="1400" dirty="0">
                <a:solidFill>
                  <a:sysClr val="windowText" lastClr="000000"/>
                </a:solidFill>
              </a:rPr>
              <a:t>Students sign </a:t>
            </a:r>
            <a:r>
              <a:rPr lang="en-GB" sz="1400" dirty="0" smtClean="0">
                <a:solidFill>
                  <a:sysClr val="windowText" lastClr="000000"/>
                </a:solidFill>
              </a:rPr>
              <a:t>in to Practice Rooms with </a:t>
            </a:r>
            <a:r>
              <a:rPr lang="en-GB" sz="1400" dirty="0">
                <a:solidFill>
                  <a:sysClr val="windowText" lastClr="000000"/>
                </a:solidFill>
              </a:rPr>
              <a:t>a music teacher or music prefect – signing to say they understand the rules of the </a:t>
            </a:r>
            <a:r>
              <a:rPr lang="en-GB" sz="1400" dirty="0" smtClean="0">
                <a:solidFill>
                  <a:sysClr val="windowText" lastClr="000000"/>
                </a:solidFill>
              </a:rPr>
              <a:t>rooms and to book out equipment.</a:t>
            </a:r>
          </a:p>
          <a:p>
            <a:endParaRPr lang="en-GB" sz="1400" dirty="0">
              <a:solidFill>
                <a:sysClr val="windowText" lastClr="000000"/>
              </a:solidFill>
            </a:endParaRPr>
          </a:p>
          <a:p>
            <a:r>
              <a:rPr lang="en-GB" sz="1400" dirty="0" smtClean="0">
                <a:solidFill>
                  <a:sysClr val="windowText" lastClr="000000"/>
                </a:solidFill>
              </a:rPr>
              <a:t>See rules below:</a:t>
            </a:r>
            <a:endParaRPr lang="en-GB" sz="1400" dirty="0">
              <a:solidFill>
                <a:sysClr val="windowText" lastClr="000000"/>
              </a:solidFill>
            </a:endParaRPr>
          </a:p>
        </p:txBody>
      </p:sp>
      <p:sp>
        <p:nvSpPr>
          <p:cNvPr id="6" name="Rectangle 5"/>
          <p:cNvSpPr/>
          <p:nvPr/>
        </p:nvSpPr>
        <p:spPr>
          <a:xfrm>
            <a:off x="758370" y="3556000"/>
            <a:ext cx="5341259" cy="4669452"/>
          </a:xfrm>
          <a:prstGeom prst="rect">
            <a:avLst/>
          </a:prstGeom>
          <a:solidFill>
            <a:srgbClr val="FF0000">
              <a:alpha val="38039"/>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u="sng" dirty="0" smtClean="0">
                <a:solidFill>
                  <a:schemeClr val="tx1"/>
                </a:solidFill>
                <a:latin typeface="OpenDyslexic" panose="00000500000000000000" pitchFamily="50" charset="0"/>
              </a:rPr>
              <a:t>Rules</a:t>
            </a:r>
          </a:p>
          <a:p>
            <a:pPr algn="ctr"/>
            <a:endParaRPr lang="en-GB" sz="1600" u="sng" dirty="0" smtClean="0">
              <a:solidFill>
                <a:schemeClr val="tx1"/>
              </a:solidFill>
              <a:latin typeface="OpenDyslexic" panose="00000500000000000000" pitchFamily="50" charset="0"/>
            </a:endParaRP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You MUST get signed in by a teacher or prefect who will sign the sheet.</a:t>
            </a: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No food or drink allowed.</a:t>
            </a: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Rooms are for making music only – priority will be given to other students if there are GCSE performances / a concert.</a:t>
            </a: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Any equipment used is signed out and back in and put away where it comes from (even if you found it elsewhere)</a:t>
            </a: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Any damage must be shown to a teacher in order for it to be repaired or replaced</a:t>
            </a:r>
          </a:p>
          <a:p>
            <a:pPr marL="285750" indent="-285750">
              <a:buFont typeface="Arial" panose="020B0604020202020204" pitchFamily="34" charset="0"/>
              <a:buChar char="•"/>
            </a:pPr>
            <a:r>
              <a:rPr lang="en-GB" sz="1600" dirty="0" smtClean="0">
                <a:solidFill>
                  <a:schemeClr val="tx1"/>
                </a:solidFill>
                <a:latin typeface="OpenDyslexic" panose="00000500000000000000" pitchFamily="50" charset="0"/>
              </a:rPr>
              <a:t>If you are in the practice room you are to treat it and the equipment with respect, any breaking of the rules will mean a ban</a:t>
            </a:r>
          </a:p>
          <a:p>
            <a:pPr marL="285750" indent="-285750">
              <a:buFont typeface="Arial" panose="020B0604020202020204" pitchFamily="34" charset="0"/>
              <a:buChar char="•"/>
            </a:pPr>
            <a:endParaRPr lang="en-GB" sz="1600" dirty="0" smtClean="0">
              <a:solidFill>
                <a:schemeClr val="tx1"/>
              </a:solidFill>
              <a:latin typeface="OpenDyslexic" panose="00000500000000000000" pitchFamily="50" charset="0"/>
            </a:endParaRPr>
          </a:p>
          <a:p>
            <a:pPr algn="ctr"/>
            <a:endParaRPr lang="en-GB" sz="1600" dirty="0">
              <a:solidFill>
                <a:schemeClr val="tx1"/>
              </a:solidFill>
              <a:latin typeface="OpenDyslexic" panose="00000500000000000000" pitchFamily="50" charset="0"/>
            </a:endParaRPr>
          </a:p>
        </p:txBody>
      </p:sp>
    </p:spTree>
    <p:extLst>
      <p:ext uri="{BB962C8B-B14F-4D97-AF65-F5344CB8AC3E}">
        <p14:creationId xmlns:p14="http://schemas.microsoft.com/office/powerpoint/2010/main" val="415405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60632E7EFCC1458443BAA024463565" ma:contentTypeVersion="13" ma:contentTypeDescription="Create a new document." ma:contentTypeScope="" ma:versionID="8d0a4fbd502823cda14712033293a473">
  <xsd:schema xmlns:xsd="http://www.w3.org/2001/XMLSchema" xmlns:xs="http://www.w3.org/2001/XMLSchema" xmlns:p="http://schemas.microsoft.com/office/2006/metadata/properties" xmlns:ns3="b8c8a65d-5371-4199-9a62-e23f19172e41" xmlns:ns4="0a0680b0-ab0a-4ee6-8246-39799528ae5e" targetNamespace="http://schemas.microsoft.com/office/2006/metadata/properties" ma:root="true" ma:fieldsID="b29bc1f22b9297c5c56e53df394417ce" ns3:_="" ns4:_="">
    <xsd:import namespace="b8c8a65d-5371-4199-9a62-e23f19172e41"/>
    <xsd:import namespace="0a0680b0-ab0a-4ee6-8246-39799528ae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8a65d-5371-4199-9a62-e23f19172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0680b0-ab0a-4ee6-8246-39799528ae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AD8D8-550A-4A2D-B536-ECDE5B221969}">
  <ds:schemaRefs>
    <ds:schemaRef ds:uri="http://schemas.microsoft.com/sharepoint/v3/contenttype/forms"/>
  </ds:schemaRefs>
</ds:datastoreItem>
</file>

<file path=customXml/itemProps2.xml><?xml version="1.0" encoding="utf-8"?>
<ds:datastoreItem xmlns:ds="http://schemas.openxmlformats.org/officeDocument/2006/customXml" ds:itemID="{048EFBC9-16F6-41A2-B9AE-948A21E8F7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a0680b0-ab0a-4ee6-8246-39799528ae5e"/>
    <ds:schemaRef ds:uri="b8c8a65d-5371-4199-9a62-e23f19172e41"/>
    <ds:schemaRef ds:uri="http://www.w3.org/XML/1998/namespace"/>
    <ds:schemaRef ds:uri="http://purl.org/dc/dcmitype/"/>
  </ds:schemaRefs>
</ds:datastoreItem>
</file>

<file path=customXml/itemProps3.xml><?xml version="1.0" encoding="utf-8"?>
<ds:datastoreItem xmlns:ds="http://schemas.openxmlformats.org/officeDocument/2006/customXml" ds:itemID="{AE015B03-4033-4072-AE74-E88C22925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c8a65d-5371-4199-9a62-e23f19172e41"/>
    <ds:schemaRef ds:uri="0a0680b0-ab0a-4ee6-8246-39799528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2121</TotalTime>
  <Words>2378</Words>
  <Application>Microsoft Office PowerPoint</Application>
  <PresentationFormat>On-screen Show (4:3)</PresentationFormat>
  <Paragraphs>286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OpenDyslexic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Copping</dc:creator>
  <cp:lastModifiedBy>STGLOVERN</cp:lastModifiedBy>
  <cp:revision>75</cp:revision>
  <cp:lastPrinted>2021-09-15T09:23:21Z</cp:lastPrinted>
  <dcterms:created xsi:type="dcterms:W3CDTF">2020-05-11T12:06:03Z</dcterms:created>
  <dcterms:modified xsi:type="dcterms:W3CDTF">2024-07-11T14:37:45Z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0x010100E260632E7EFCC1458443BAA024463565</vt:lpwstr>
  </property>
</Properties>
</file>