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64" r:id="rId4"/>
    <p:sldId id="257" r:id="rId5"/>
    <p:sldId id="263" r:id="rId6"/>
    <p:sldId id="258" r:id="rId7"/>
    <p:sldId id="259" r:id="rId8"/>
    <p:sldId id="269" r:id="rId9"/>
    <p:sldId id="267" r:id="rId10"/>
    <p:sldId id="268" r:id="rId11"/>
    <p:sldId id="265" r:id="rId12"/>
    <p:sldId id="266"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408"/>
    <a:srgbClr val="EDF76D"/>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B6CF355-BCCD-4D59-A086-C37DFBECC4FE}"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241229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6CF355-BCCD-4D59-A086-C37DFBECC4FE}"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3993294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6CF355-BCCD-4D59-A086-C37DFBECC4FE}"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65856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B6CF355-BCCD-4D59-A086-C37DFBECC4FE}"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200366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B6CF355-BCCD-4D59-A086-C37DFBECC4FE}" type="datetimeFigureOut">
              <a:rPr lang="en-GB" smtClean="0"/>
              <a:t>29/04/2021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151004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B6CF355-BCCD-4D59-A086-C37DFBECC4FE}"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33287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B6CF355-BCCD-4D59-A086-C37DFBECC4FE}" type="datetimeFigureOut">
              <a:rPr lang="en-GB" smtClean="0"/>
              <a:t>29/04/2021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415676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B6CF355-BCCD-4D59-A086-C37DFBECC4FE}" type="datetimeFigureOut">
              <a:rPr lang="en-GB" smtClean="0"/>
              <a:t>29/04/2021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11816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CF355-BCCD-4D59-A086-C37DFBECC4FE}" type="datetimeFigureOut">
              <a:rPr lang="en-GB" smtClean="0"/>
              <a:t>29/04/2021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293019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6CF355-BCCD-4D59-A086-C37DFBECC4FE}"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360816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6CF355-BCCD-4D59-A086-C37DFBECC4FE}" type="datetimeFigureOut">
              <a:rPr lang="en-GB" smtClean="0"/>
              <a:t>29/04/2021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DEEF3A-B7F4-4407-A172-C5902F4A408F}" type="slidenum">
              <a:rPr lang="en-GB" smtClean="0"/>
              <a:t>‹#›</a:t>
            </a:fld>
            <a:endParaRPr lang="en-GB"/>
          </a:p>
        </p:txBody>
      </p:sp>
    </p:spTree>
    <p:extLst>
      <p:ext uri="{BB962C8B-B14F-4D97-AF65-F5344CB8AC3E}">
        <p14:creationId xmlns:p14="http://schemas.microsoft.com/office/powerpoint/2010/main" val="3086508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F76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F355-BCCD-4D59-A086-C37DFBECC4FE}" type="datetimeFigureOut">
              <a:rPr lang="en-GB" smtClean="0"/>
              <a:t>29/04/2021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EEF3A-B7F4-4407-A172-C5902F4A408F}" type="slidenum">
              <a:rPr lang="en-GB" smtClean="0"/>
              <a:t>‹#›</a:t>
            </a:fld>
            <a:endParaRPr lang="en-GB"/>
          </a:p>
        </p:txBody>
      </p:sp>
    </p:spTree>
    <p:extLst>
      <p:ext uri="{BB962C8B-B14F-4D97-AF65-F5344CB8AC3E}">
        <p14:creationId xmlns:p14="http://schemas.microsoft.com/office/powerpoint/2010/main" val="3785708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iplayer/episode/m000hqvk/rhod-gilberts-work-experience-series-9-1-care-worker" TargetMode="External"/><Relationship Id="rId2" Type="http://schemas.openxmlformats.org/officeDocument/2006/relationships/hyperlink" Target="https://www.youtube.com/watch?v=6ggb_-kLppc&amp;fbclid=IwAR2tHk89vbAifmi-7lqecbr_HqPpkb_FkzD6SRenT6_OOSggN4FitcrVLR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ideo" Target="https://www.youtube.com/embed/blIq3m_RW5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997"/>
            <a:ext cx="10515600" cy="900879"/>
          </a:xfrm>
        </p:spPr>
        <p:txBody>
          <a:bodyPr>
            <a:normAutofit/>
          </a:bodyPr>
          <a:lstStyle/>
          <a:p>
            <a:pPr algn="ctr"/>
            <a:r>
              <a:rPr lang="en-GB" sz="5400" b="1" dirty="0">
                <a:solidFill>
                  <a:srgbClr val="0070C0"/>
                </a:solidFill>
              </a:rPr>
              <a:t>Health and Social Care </a:t>
            </a:r>
            <a:r>
              <a:rPr lang="en-GB" sz="5000" b="1" dirty="0" smtClean="0">
                <a:solidFill>
                  <a:srgbClr val="0070C0"/>
                </a:solidFill>
              </a:rPr>
              <a:t>GCSE BTEC</a:t>
            </a:r>
            <a:endParaRPr lang="en-GB" sz="5000" dirty="0">
              <a:solidFill>
                <a:srgbClr val="0070C0"/>
              </a:solidFill>
            </a:endParaRPr>
          </a:p>
        </p:txBody>
      </p:sp>
      <p:pic>
        <p:nvPicPr>
          <p:cNvPr id="3" name="Picture 2"/>
          <p:cNvPicPr>
            <a:picLocks noChangeAspect="1"/>
          </p:cNvPicPr>
          <p:nvPr/>
        </p:nvPicPr>
        <p:blipFill>
          <a:blip r:embed="rId2"/>
          <a:stretch>
            <a:fillRect/>
          </a:stretch>
        </p:blipFill>
        <p:spPr>
          <a:xfrm>
            <a:off x="2272937" y="1019436"/>
            <a:ext cx="7677069" cy="4462837"/>
          </a:xfrm>
          <a:prstGeom prst="rect">
            <a:avLst/>
          </a:prstGeom>
        </p:spPr>
      </p:pic>
      <p:sp>
        <p:nvSpPr>
          <p:cNvPr id="4" name="TextBox 3"/>
          <p:cNvSpPr txBox="1"/>
          <p:nvPr/>
        </p:nvSpPr>
        <p:spPr>
          <a:xfrm>
            <a:off x="335280" y="5621445"/>
            <a:ext cx="11521440" cy="830997"/>
          </a:xfrm>
          <a:prstGeom prst="rect">
            <a:avLst/>
          </a:prstGeom>
          <a:noFill/>
        </p:spPr>
        <p:txBody>
          <a:bodyPr wrap="square" rtlCol="0">
            <a:spAutoFit/>
          </a:bodyPr>
          <a:lstStyle/>
          <a:p>
            <a:pPr algn="ctr"/>
            <a:r>
              <a:rPr lang="en-GB" sz="2400" b="1" dirty="0" smtClean="0">
                <a:solidFill>
                  <a:srgbClr val="002060"/>
                </a:solidFill>
              </a:rPr>
              <a:t>If you are interested in learning more about the organisations that are currently supporting our nation, then why not consider Health and Social care. </a:t>
            </a:r>
            <a:endParaRPr lang="en-GB" sz="2400" b="1" dirty="0">
              <a:solidFill>
                <a:srgbClr val="002060"/>
              </a:solidFill>
            </a:endParaRPr>
          </a:p>
        </p:txBody>
      </p:sp>
    </p:spTree>
    <p:extLst>
      <p:ext uri="{BB962C8B-B14F-4D97-AF65-F5344CB8AC3E}">
        <p14:creationId xmlns:p14="http://schemas.microsoft.com/office/powerpoint/2010/main" val="385031265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012" y="323396"/>
            <a:ext cx="10515600" cy="3830593"/>
          </a:xfrm>
        </p:spPr>
        <p:txBody>
          <a:bodyPr>
            <a:normAutofit fontScale="92500" lnSpcReduction="10000"/>
          </a:bodyPr>
          <a:lstStyle/>
          <a:p>
            <a:pPr marL="0" indent="0" algn="ctr">
              <a:buNone/>
            </a:pPr>
            <a:r>
              <a:rPr lang="en-GB" sz="3000" b="1" dirty="0">
                <a:solidFill>
                  <a:srgbClr val="0070C0"/>
                </a:solidFill>
              </a:rPr>
              <a:t>You will be assessed through 2 pieces of coursework and 1 </a:t>
            </a:r>
            <a:r>
              <a:rPr lang="en-GB" sz="3000" b="1" dirty="0" smtClean="0">
                <a:solidFill>
                  <a:srgbClr val="0070C0"/>
                </a:solidFill>
              </a:rPr>
              <a:t>exam</a:t>
            </a:r>
          </a:p>
          <a:p>
            <a:pPr algn="ctr"/>
            <a:endParaRPr lang="en-GB" b="1" dirty="0">
              <a:solidFill>
                <a:srgbClr val="0070C0"/>
              </a:solidFill>
            </a:endParaRPr>
          </a:p>
          <a:p>
            <a:pPr algn="ctr"/>
            <a:r>
              <a:rPr lang="en-GB" dirty="0" smtClean="0">
                <a:solidFill>
                  <a:srgbClr val="009900"/>
                </a:solidFill>
              </a:rPr>
              <a:t>You will complete the coursework during class time, so working at a computer independently is important.</a:t>
            </a:r>
          </a:p>
          <a:p>
            <a:pPr algn="ctr"/>
            <a:endParaRPr lang="en-GB" dirty="0" smtClean="0">
              <a:solidFill>
                <a:srgbClr val="009900"/>
              </a:solidFill>
            </a:endParaRPr>
          </a:p>
          <a:p>
            <a:pPr algn="ctr"/>
            <a:r>
              <a:rPr lang="en-GB" dirty="0" smtClean="0">
                <a:solidFill>
                  <a:srgbClr val="009900"/>
                </a:solidFill>
              </a:rPr>
              <a:t>You will sit your exam at the end of year 10 </a:t>
            </a:r>
          </a:p>
          <a:p>
            <a:pPr algn="ctr"/>
            <a:endParaRPr lang="en-GB" b="1" dirty="0">
              <a:solidFill>
                <a:srgbClr val="009900"/>
              </a:solidFill>
            </a:endParaRPr>
          </a:p>
          <a:p>
            <a:pPr marL="0" indent="0" algn="ctr">
              <a:buNone/>
            </a:pPr>
            <a:r>
              <a:rPr lang="en-GB" sz="3000" b="1" dirty="0" smtClean="0">
                <a:solidFill>
                  <a:srgbClr val="002060"/>
                </a:solidFill>
              </a:rPr>
              <a:t>On average students achieve 1.5 grades above their target grade in this subject.</a:t>
            </a:r>
            <a:endParaRPr lang="en-GB" sz="3000" dirty="0">
              <a:solidFill>
                <a:srgbClr val="002060"/>
              </a:solidFill>
            </a:endParaRPr>
          </a:p>
          <a:p>
            <a:pPr algn="ctr"/>
            <a:endParaRPr lang="en-GB" dirty="0" smtClean="0">
              <a:solidFill>
                <a:srgbClr val="009900"/>
              </a:solidFill>
            </a:endParaRPr>
          </a:p>
          <a:p>
            <a:endParaRPr lang="en-GB" dirty="0"/>
          </a:p>
        </p:txBody>
      </p:sp>
      <p:pic>
        <p:nvPicPr>
          <p:cNvPr id="4" name="Picture 3"/>
          <p:cNvPicPr>
            <a:picLocks noChangeAspect="1"/>
          </p:cNvPicPr>
          <p:nvPr/>
        </p:nvPicPr>
        <p:blipFill>
          <a:blip r:embed="rId2"/>
          <a:stretch>
            <a:fillRect/>
          </a:stretch>
        </p:blipFill>
        <p:spPr>
          <a:xfrm>
            <a:off x="799012" y="4381139"/>
            <a:ext cx="4003221" cy="2224677"/>
          </a:xfrm>
          <a:prstGeom prst="rect">
            <a:avLst/>
          </a:prstGeom>
        </p:spPr>
      </p:pic>
      <p:pic>
        <p:nvPicPr>
          <p:cNvPr id="5" name="Picture 4"/>
          <p:cNvPicPr>
            <a:picLocks noChangeAspect="1"/>
          </p:cNvPicPr>
          <p:nvPr/>
        </p:nvPicPr>
        <p:blipFill>
          <a:blip r:embed="rId3"/>
          <a:stretch>
            <a:fillRect/>
          </a:stretch>
        </p:blipFill>
        <p:spPr>
          <a:xfrm>
            <a:off x="6905353" y="4370975"/>
            <a:ext cx="4041321" cy="2234841"/>
          </a:xfrm>
          <a:prstGeom prst="rect">
            <a:avLst/>
          </a:prstGeom>
        </p:spPr>
      </p:pic>
    </p:spTree>
    <p:extLst>
      <p:ext uri="{BB962C8B-B14F-4D97-AF65-F5344CB8AC3E}">
        <p14:creationId xmlns:p14="http://schemas.microsoft.com/office/powerpoint/2010/main" val="33788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337" y="2089422"/>
            <a:ext cx="10515600" cy="1325563"/>
          </a:xfrm>
        </p:spPr>
        <p:txBody>
          <a:bodyPr>
            <a:normAutofit/>
          </a:bodyPr>
          <a:lstStyle/>
          <a:p>
            <a:r>
              <a:rPr lang="en-GB" sz="4800" b="1" dirty="0" smtClean="0">
                <a:solidFill>
                  <a:srgbClr val="0070C0"/>
                </a:solidFill>
              </a:rPr>
              <a:t>What does the GCSE course involve?</a:t>
            </a:r>
            <a:endParaRPr lang="en-GB" sz="4800" b="1" dirty="0">
              <a:solidFill>
                <a:srgbClr val="0070C0"/>
              </a:solidFill>
            </a:endParaRPr>
          </a:p>
        </p:txBody>
      </p:sp>
    </p:spTree>
    <p:extLst>
      <p:ext uri="{BB962C8B-B14F-4D97-AF65-F5344CB8AC3E}">
        <p14:creationId xmlns:p14="http://schemas.microsoft.com/office/powerpoint/2010/main" val="3842447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53" y="266715"/>
            <a:ext cx="5812971" cy="3626016"/>
          </a:xfrm>
        </p:spPr>
        <p:txBody>
          <a:bodyPr>
            <a:noAutofit/>
          </a:bodyPr>
          <a:lstStyle/>
          <a:p>
            <a:pPr marL="0" indent="0">
              <a:buNone/>
            </a:pPr>
            <a:r>
              <a:rPr lang="en-GB" sz="2000" b="1" dirty="0" smtClean="0">
                <a:solidFill>
                  <a:srgbClr val="0070C0"/>
                </a:solidFill>
              </a:rPr>
              <a:t>Unit </a:t>
            </a:r>
            <a:r>
              <a:rPr lang="en-GB" sz="2000" b="1" dirty="0">
                <a:solidFill>
                  <a:srgbClr val="0070C0"/>
                </a:solidFill>
              </a:rPr>
              <a:t>1: Human Lifespan Development</a:t>
            </a:r>
            <a:endParaRPr lang="en-GB" sz="2000" dirty="0">
              <a:solidFill>
                <a:srgbClr val="0070C0"/>
              </a:solidFill>
            </a:endParaRPr>
          </a:p>
          <a:p>
            <a:pPr marL="0" indent="0">
              <a:buNone/>
            </a:pPr>
            <a:r>
              <a:rPr lang="en-GB" sz="2000" b="1" dirty="0">
                <a:solidFill>
                  <a:srgbClr val="045408"/>
                </a:solidFill>
              </a:rPr>
              <a:t>Assessed – </a:t>
            </a:r>
            <a:r>
              <a:rPr lang="en-GB" sz="2000" b="1" dirty="0" smtClean="0">
                <a:solidFill>
                  <a:srgbClr val="045408"/>
                </a:solidFill>
              </a:rPr>
              <a:t>Coursework</a:t>
            </a:r>
            <a:endParaRPr lang="en-GB" sz="2000" dirty="0">
              <a:solidFill>
                <a:srgbClr val="045408"/>
              </a:solidFill>
            </a:endParaRPr>
          </a:p>
          <a:p>
            <a:pPr marL="0" indent="0">
              <a:buNone/>
            </a:pPr>
            <a:r>
              <a:rPr lang="en-GB" sz="2000" b="1" dirty="0"/>
              <a:t>Learning aims</a:t>
            </a:r>
            <a:endParaRPr lang="en-GB" sz="2000" dirty="0"/>
          </a:p>
          <a:p>
            <a:pPr marL="0" indent="0">
              <a:buNone/>
            </a:pPr>
            <a:r>
              <a:rPr lang="en-GB" sz="2000" b="1" dirty="0"/>
              <a:t>A) Understand human growth and development across life stages and the factors that affect it.</a:t>
            </a:r>
            <a:endParaRPr lang="en-GB" sz="2000" dirty="0"/>
          </a:p>
          <a:p>
            <a:pPr marL="0" indent="0">
              <a:buNone/>
            </a:pPr>
            <a:r>
              <a:rPr lang="en-GB" sz="2000" b="1" dirty="0"/>
              <a:t>B) Investigate how individuals deal with life events</a:t>
            </a:r>
            <a:r>
              <a:rPr lang="en-GB" sz="2000" b="1" dirty="0" smtClean="0"/>
              <a:t>.</a:t>
            </a:r>
          </a:p>
          <a:p>
            <a:pPr marL="0" indent="0">
              <a:buNone/>
            </a:pPr>
            <a:endParaRPr lang="en-GB" sz="2000" b="1" dirty="0"/>
          </a:p>
          <a:p>
            <a:pPr marL="0" indent="0">
              <a:buNone/>
            </a:pPr>
            <a:r>
              <a:rPr lang="en-GB" sz="2000" b="1" dirty="0" smtClean="0"/>
              <a:t>Here you get the opportunity to choose three people, who have gone through big life events and analyse how this has impacted them.</a:t>
            </a:r>
            <a:endParaRPr lang="en-GB" sz="2000" dirty="0"/>
          </a:p>
        </p:txBody>
      </p:sp>
      <p:sp>
        <p:nvSpPr>
          <p:cNvPr id="4" name="TextBox 3"/>
          <p:cNvSpPr txBox="1"/>
          <p:nvPr/>
        </p:nvSpPr>
        <p:spPr>
          <a:xfrm>
            <a:off x="5852160" y="266715"/>
            <a:ext cx="6339840" cy="3785652"/>
          </a:xfrm>
          <a:prstGeom prst="rect">
            <a:avLst/>
          </a:prstGeom>
          <a:noFill/>
        </p:spPr>
        <p:txBody>
          <a:bodyPr wrap="square" rtlCol="0">
            <a:spAutoFit/>
          </a:bodyPr>
          <a:lstStyle/>
          <a:p>
            <a:r>
              <a:rPr lang="en-GB" sz="2000" b="1" dirty="0" smtClean="0">
                <a:solidFill>
                  <a:srgbClr val="0070C0"/>
                </a:solidFill>
              </a:rPr>
              <a:t>Unit </a:t>
            </a:r>
            <a:r>
              <a:rPr lang="en-GB" sz="2000" b="1" dirty="0">
                <a:solidFill>
                  <a:srgbClr val="0070C0"/>
                </a:solidFill>
              </a:rPr>
              <a:t>2: Health and Social Care Services and Values</a:t>
            </a:r>
            <a:endParaRPr lang="en-GB" sz="2000" dirty="0">
              <a:solidFill>
                <a:srgbClr val="0070C0"/>
              </a:solidFill>
            </a:endParaRPr>
          </a:p>
          <a:p>
            <a:r>
              <a:rPr lang="en-GB" sz="2000" b="1" dirty="0">
                <a:solidFill>
                  <a:srgbClr val="045408"/>
                </a:solidFill>
              </a:rPr>
              <a:t>Assessed – </a:t>
            </a:r>
            <a:r>
              <a:rPr lang="en-GB" sz="2000" b="1" dirty="0" smtClean="0">
                <a:solidFill>
                  <a:srgbClr val="045408"/>
                </a:solidFill>
              </a:rPr>
              <a:t>Coursework</a:t>
            </a:r>
          </a:p>
          <a:p>
            <a:endParaRPr lang="en-GB" sz="2000" dirty="0">
              <a:solidFill>
                <a:srgbClr val="045408"/>
              </a:solidFill>
            </a:endParaRPr>
          </a:p>
          <a:p>
            <a:r>
              <a:rPr lang="en-GB" sz="2000" b="1" dirty="0"/>
              <a:t>Learning aims </a:t>
            </a:r>
          </a:p>
          <a:p>
            <a:pPr marL="457200" indent="-457200">
              <a:buAutoNum type="alphaUcParenR"/>
            </a:pPr>
            <a:r>
              <a:rPr lang="en-GB" sz="2000" b="1" dirty="0" smtClean="0"/>
              <a:t>Understand </a:t>
            </a:r>
            <a:r>
              <a:rPr lang="en-GB" sz="2000" b="1" dirty="0"/>
              <a:t>the different types of health and social care </a:t>
            </a:r>
            <a:r>
              <a:rPr lang="en-GB" sz="2000" b="1" dirty="0" smtClean="0"/>
              <a:t>services available and barriers </a:t>
            </a:r>
            <a:r>
              <a:rPr lang="en-GB" sz="2000" b="1" dirty="0"/>
              <a:t>to accessing </a:t>
            </a:r>
            <a:r>
              <a:rPr lang="en-GB" sz="2000" b="1" dirty="0" smtClean="0"/>
              <a:t>them.</a:t>
            </a:r>
          </a:p>
          <a:p>
            <a:endParaRPr lang="en-GB" sz="2000" b="1" dirty="0"/>
          </a:p>
          <a:p>
            <a:r>
              <a:rPr lang="en-GB" sz="2000" b="1" dirty="0"/>
              <a:t>B) Demonstrate care values and review own practice</a:t>
            </a:r>
            <a:r>
              <a:rPr lang="en-GB" sz="2000" b="1" dirty="0" smtClean="0"/>
              <a:t>.</a:t>
            </a:r>
          </a:p>
          <a:p>
            <a:endParaRPr lang="en-GB" sz="2000" b="1" dirty="0" smtClean="0"/>
          </a:p>
          <a:p>
            <a:r>
              <a:rPr lang="en-GB" sz="2000" b="1" dirty="0" smtClean="0"/>
              <a:t>Here you will take on the role of a social worker for two case studies. You will review their needs and decide the correct services to help with these</a:t>
            </a:r>
            <a:r>
              <a:rPr lang="en-GB" sz="2000" dirty="0" smtClean="0"/>
              <a:t>.</a:t>
            </a:r>
            <a:endParaRPr lang="en-GB" sz="2000" dirty="0"/>
          </a:p>
        </p:txBody>
      </p:sp>
      <p:sp>
        <p:nvSpPr>
          <p:cNvPr id="5" name="TextBox 4"/>
          <p:cNvSpPr txBox="1"/>
          <p:nvPr/>
        </p:nvSpPr>
        <p:spPr>
          <a:xfrm>
            <a:off x="613955" y="4271597"/>
            <a:ext cx="11312434" cy="2246769"/>
          </a:xfrm>
          <a:prstGeom prst="rect">
            <a:avLst/>
          </a:prstGeom>
          <a:noFill/>
        </p:spPr>
        <p:txBody>
          <a:bodyPr wrap="square" rtlCol="0">
            <a:spAutoFit/>
          </a:bodyPr>
          <a:lstStyle/>
          <a:p>
            <a:r>
              <a:rPr lang="en-GB" sz="2000" b="1" dirty="0" smtClean="0">
                <a:solidFill>
                  <a:srgbClr val="0070C0"/>
                </a:solidFill>
              </a:rPr>
              <a:t>Unit </a:t>
            </a:r>
            <a:r>
              <a:rPr lang="en-GB" sz="2000" b="1" dirty="0">
                <a:solidFill>
                  <a:srgbClr val="0070C0"/>
                </a:solidFill>
              </a:rPr>
              <a:t>3: Health and Wellbeing</a:t>
            </a:r>
            <a:endParaRPr lang="en-GB" sz="2000" dirty="0">
              <a:solidFill>
                <a:srgbClr val="0070C0"/>
              </a:solidFill>
            </a:endParaRPr>
          </a:p>
          <a:p>
            <a:r>
              <a:rPr lang="en-GB" sz="2000" b="1" dirty="0">
                <a:solidFill>
                  <a:srgbClr val="045408"/>
                </a:solidFill>
              </a:rPr>
              <a:t>Assessed – </a:t>
            </a:r>
            <a:r>
              <a:rPr lang="en-GB" sz="2000" b="1" dirty="0" smtClean="0">
                <a:solidFill>
                  <a:srgbClr val="045408"/>
                </a:solidFill>
              </a:rPr>
              <a:t>Exam </a:t>
            </a:r>
          </a:p>
          <a:p>
            <a:endParaRPr lang="en-GB" sz="2000" dirty="0">
              <a:solidFill>
                <a:srgbClr val="045408"/>
              </a:solidFill>
            </a:endParaRPr>
          </a:p>
          <a:p>
            <a:r>
              <a:rPr lang="en-GB" sz="2000" b="1" dirty="0" smtClean="0"/>
              <a:t>Here you </a:t>
            </a:r>
            <a:r>
              <a:rPr lang="en-GB" sz="2000" b="1" dirty="0"/>
              <a:t>look at the factors that can have a positive or negative influence on a person’s health and wellbeing. You will learn to interpret physiological and lifestyle indicators, and what they mean for someone’s state of health. You will learn how to use this information to design an appropriate plan for improving someone’s health and wellbeing, including short- and long-term targets. </a:t>
            </a:r>
            <a:endParaRPr lang="en-GB" sz="2000" dirty="0"/>
          </a:p>
        </p:txBody>
      </p:sp>
    </p:spTree>
    <p:extLst>
      <p:ext uri="{BB962C8B-B14F-4D97-AF65-F5344CB8AC3E}">
        <p14:creationId xmlns:p14="http://schemas.microsoft.com/office/powerpoint/2010/main" val="18478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barn(inVertical)">
                                      <p:cBhvr>
                                        <p:cTn id="47" dur="500"/>
                                        <p:tgtEl>
                                          <p:spTgt spid="5">
                                            <p:txEl>
                                              <p:pRg st="0" end="0"/>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barn(inVertical)">
                                      <p:cBhvr>
                                        <p:cTn id="50" dur="500"/>
                                        <p:tgtEl>
                                          <p:spTgt spid="5">
                                            <p:txEl>
                                              <p:pRg st="1" end="1"/>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barn(inVertical)">
                                      <p:cBhvr>
                                        <p:cTn id="5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6383"/>
            <a:ext cx="10515600" cy="1881686"/>
          </a:xfrm>
        </p:spPr>
        <p:txBody>
          <a:bodyPr>
            <a:noAutofit/>
          </a:bodyPr>
          <a:lstStyle/>
          <a:p>
            <a:pPr algn="ctr"/>
            <a:r>
              <a:rPr lang="en-GB" sz="2800" b="1" dirty="0" smtClean="0">
                <a:solidFill>
                  <a:srgbClr val="002060"/>
                </a:solidFill>
              </a:rPr>
              <a:t>If you would like to find out more, about where Health and social care can lead and why people choose it, please watch the following clips.</a:t>
            </a:r>
            <a:br>
              <a:rPr lang="en-GB" sz="2800" b="1" dirty="0" smtClean="0">
                <a:solidFill>
                  <a:srgbClr val="002060"/>
                </a:solidFill>
              </a:rPr>
            </a:br>
            <a:r>
              <a:rPr lang="en-GB" sz="2800" b="1" dirty="0" smtClean="0">
                <a:solidFill>
                  <a:srgbClr val="002060"/>
                </a:solidFill>
              </a:rPr>
              <a:t/>
            </a:r>
            <a:br>
              <a:rPr lang="en-GB" sz="2800" b="1" dirty="0" smtClean="0">
                <a:solidFill>
                  <a:srgbClr val="002060"/>
                </a:solidFill>
              </a:rPr>
            </a:br>
            <a:r>
              <a:rPr lang="en-GB" sz="2800" b="1" dirty="0" smtClean="0">
                <a:solidFill>
                  <a:srgbClr val="002060"/>
                </a:solidFill>
              </a:rPr>
              <a:t>Also if you have any questions regarding the course, please email me at jo.carlyle@chauncy.org.uk</a:t>
            </a:r>
            <a:endParaRPr lang="en-GB" sz="2800" b="1" dirty="0">
              <a:solidFill>
                <a:srgbClr val="002060"/>
              </a:solidFill>
            </a:endParaRPr>
          </a:p>
        </p:txBody>
      </p:sp>
      <p:sp>
        <p:nvSpPr>
          <p:cNvPr id="3" name="Content Placeholder 2"/>
          <p:cNvSpPr>
            <a:spLocks noGrp="1"/>
          </p:cNvSpPr>
          <p:nvPr>
            <p:ph idx="1"/>
          </p:nvPr>
        </p:nvSpPr>
        <p:spPr>
          <a:xfrm>
            <a:off x="276497" y="4336868"/>
            <a:ext cx="11639006" cy="2114413"/>
          </a:xfrm>
        </p:spPr>
        <p:txBody>
          <a:bodyPr>
            <a:normAutofit/>
          </a:bodyPr>
          <a:lstStyle/>
          <a:p>
            <a:r>
              <a:rPr lang="en-GB" sz="2400" dirty="0" smtClean="0">
                <a:hlinkClick r:id="rId2"/>
              </a:rPr>
              <a:t>https://www.youtube.com/watch?v=6ggb_-kLppc&amp;fbclid=IwAR2tHk89vbAifmi-7lqecbr_HqPpkb_FkzD6SRenT6_OOSggN4FitcrVLRw</a:t>
            </a:r>
            <a:endParaRPr lang="en-GB" sz="2400" dirty="0" smtClean="0"/>
          </a:p>
          <a:p>
            <a:endParaRPr lang="en-GB" sz="2400" dirty="0"/>
          </a:p>
          <a:p>
            <a:r>
              <a:rPr lang="en-GB" sz="2400" dirty="0" smtClean="0">
                <a:hlinkClick r:id="rId3"/>
              </a:rPr>
              <a:t>https://www.bbc.co.uk/iplayer/episode/m000hqvk/rhod-gilberts-work-experience-series-9-1-care-worker</a:t>
            </a:r>
            <a:endParaRPr lang="en-GB" sz="2400" dirty="0"/>
          </a:p>
        </p:txBody>
      </p:sp>
    </p:spTree>
    <p:extLst>
      <p:ext uri="{BB962C8B-B14F-4D97-AF65-F5344CB8AC3E}">
        <p14:creationId xmlns:p14="http://schemas.microsoft.com/office/powerpoint/2010/main" val="2826341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Iq3m_RW5s"/>
          <p:cNvPicPr>
            <a:picLocks noRot="1" noChangeAspect="1"/>
          </p:cNvPicPr>
          <p:nvPr>
            <a:videoFile r:link="rId1"/>
          </p:nvPr>
        </p:nvPicPr>
        <p:blipFill>
          <a:blip r:embed="rId3"/>
          <a:stretch>
            <a:fillRect/>
          </a:stretch>
        </p:blipFill>
        <p:spPr>
          <a:xfrm>
            <a:off x="283028" y="809897"/>
            <a:ext cx="11486606" cy="5978707"/>
          </a:xfrm>
          <a:prstGeom prst="rect">
            <a:avLst/>
          </a:prstGeom>
        </p:spPr>
      </p:pic>
      <p:sp>
        <p:nvSpPr>
          <p:cNvPr id="6" name="TextBox 5"/>
          <p:cNvSpPr txBox="1"/>
          <p:nvPr/>
        </p:nvSpPr>
        <p:spPr>
          <a:xfrm>
            <a:off x="2024743" y="261257"/>
            <a:ext cx="7641771" cy="461665"/>
          </a:xfrm>
          <a:prstGeom prst="rect">
            <a:avLst/>
          </a:prstGeom>
          <a:noFill/>
        </p:spPr>
        <p:txBody>
          <a:bodyPr wrap="square" rtlCol="0">
            <a:spAutoFit/>
          </a:bodyPr>
          <a:lstStyle/>
          <a:p>
            <a:pPr algn="ctr"/>
            <a:r>
              <a:rPr lang="en-GB" sz="2400" dirty="0" smtClean="0">
                <a:solidFill>
                  <a:srgbClr val="002060"/>
                </a:solidFill>
              </a:rPr>
              <a:t>Press play to watch the video</a:t>
            </a:r>
            <a:endParaRPr lang="en-GB" sz="2400" dirty="0">
              <a:solidFill>
                <a:srgbClr val="002060"/>
              </a:solidFill>
            </a:endParaRPr>
          </a:p>
        </p:txBody>
      </p:sp>
    </p:spTree>
    <p:extLst>
      <p:ext uri="{BB962C8B-B14F-4D97-AF65-F5344CB8AC3E}">
        <p14:creationId xmlns:p14="http://schemas.microsoft.com/office/powerpoint/2010/main" val="42820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331" y="2298428"/>
            <a:ext cx="10515600" cy="1325563"/>
          </a:xfrm>
        </p:spPr>
        <p:txBody>
          <a:bodyPr>
            <a:normAutofit/>
          </a:bodyPr>
          <a:lstStyle/>
          <a:p>
            <a:pPr algn="ctr"/>
            <a:r>
              <a:rPr lang="en-GB" sz="5400" b="1" dirty="0" smtClean="0">
                <a:solidFill>
                  <a:srgbClr val="0070C0"/>
                </a:solidFill>
              </a:rPr>
              <a:t>Why study Health and Social care?</a:t>
            </a:r>
            <a:endParaRPr lang="en-GB" sz="5400" b="1" dirty="0">
              <a:solidFill>
                <a:srgbClr val="0070C0"/>
              </a:solidFill>
            </a:endParaRPr>
          </a:p>
        </p:txBody>
      </p:sp>
    </p:spTree>
    <p:extLst>
      <p:ext uri="{BB962C8B-B14F-4D97-AF65-F5344CB8AC3E}">
        <p14:creationId xmlns:p14="http://schemas.microsoft.com/office/powerpoint/2010/main" val="2251940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38" y="28630"/>
            <a:ext cx="10515600" cy="1465544"/>
          </a:xfrm>
        </p:spPr>
        <p:txBody>
          <a:bodyPr>
            <a:normAutofit/>
          </a:bodyPr>
          <a:lstStyle/>
          <a:p>
            <a:pPr algn="ctr"/>
            <a:r>
              <a:rPr lang="en-GB" sz="3200" b="1" dirty="0">
                <a:solidFill>
                  <a:srgbClr val="002060"/>
                </a:solidFill>
              </a:rPr>
              <a:t>W</a:t>
            </a:r>
            <a:r>
              <a:rPr lang="en-GB" sz="3200" b="1" dirty="0" smtClean="0">
                <a:solidFill>
                  <a:srgbClr val="002060"/>
                </a:solidFill>
              </a:rPr>
              <a:t>e wouldn’t have our key workers without it. </a:t>
            </a:r>
            <a:br>
              <a:rPr lang="en-GB" sz="3200" b="1" dirty="0" smtClean="0">
                <a:solidFill>
                  <a:srgbClr val="002060"/>
                </a:solidFill>
              </a:rPr>
            </a:br>
            <a:r>
              <a:rPr lang="en-GB" sz="3200" b="1" dirty="0" smtClean="0">
                <a:solidFill>
                  <a:srgbClr val="002060"/>
                </a:solidFill>
              </a:rPr>
              <a:t>It’s all about wanting to make a positive difference to people’s lives.</a:t>
            </a:r>
            <a:endParaRPr lang="en-GB" sz="3200" b="1" dirty="0">
              <a:solidFill>
                <a:srgbClr val="002060"/>
              </a:solidFill>
            </a:endParaRPr>
          </a:p>
        </p:txBody>
      </p:sp>
      <p:pic>
        <p:nvPicPr>
          <p:cNvPr id="4" name="Content Placeholder 3"/>
          <p:cNvPicPr>
            <a:picLocks noGrp="1" noChangeAspect="1"/>
          </p:cNvPicPr>
          <p:nvPr>
            <p:ph idx="1"/>
          </p:nvPr>
        </p:nvPicPr>
        <p:blipFill>
          <a:blip r:embed="rId2"/>
          <a:stretch>
            <a:fillRect/>
          </a:stretch>
        </p:blipFill>
        <p:spPr>
          <a:xfrm>
            <a:off x="4262941" y="4196183"/>
            <a:ext cx="2891246" cy="2661817"/>
          </a:xfrm>
          <a:prstGeom prst="rect">
            <a:avLst/>
          </a:prstGeom>
        </p:spPr>
      </p:pic>
      <p:pic>
        <p:nvPicPr>
          <p:cNvPr id="5" name="Picture 4"/>
          <p:cNvPicPr>
            <a:picLocks noChangeAspect="1"/>
          </p:cNvPicPr>
          <p:nvPr/>
        </p:nvPicPr>
        <p:blipFill>
          <a:blip r:embed="rId3"/>
          <a:stretch>
            <a:fillRect/>
          </a:stretch>
        </p:blipFill>
        <p:spPr>
          <a:xfrm>
            <a:off x="3666307" y="1604298"/>
            <a:ext cx="4132409" cy="2582549"/>
          </a:xfrm>
          <a:prstGeom prst="rect">
            <a:avLst/>
          </a:prstGeom>
        </p:spPr>
      </p:pic>
      <p:pic>
        <p:nvPicPr>
          <p:cNvPr id="6" name="Picture 5"/>
          <p:cNvPicPr>
            <a:picLocks noChangeAspect="1"/>
          </p:cNvPicPr>
          <p:nvPr/>
        </p:nvPicPr>
        <p:blipFill>
          <a:blip r:embed="rId4"/>
          <a:stretch>
            <a:fillRect/>
          </a:stretch>
        </p:blipFill>
        <p:spPr>
          <a:xfrm>
            <a:off x="7798717" y="1619820"/>
            <a:ext cx="4393284" cy="2705781"/>
          </a:xfrm>
          <a:prstGeom prst="rect">
            <a:avLst/>
          </a:prstGeom>
        </p:spPr>
      </p:pic>
      <p:pic>
        <p:nvPicPr>
          <p:cNvPr id="7" name="Picture 6"/>
          <p:cNvPicPr>
            <a:picLocks noChangeAspect="1"/>
          </p:cNvPicPr>
          <p:nvPr/>
        </p:nvPicPr>
        <p:blipFill>
          <a:blip r:embed="rId5"/>
          <a:stretch>
            <a:fillRect/>
          </a:stretch>
        </p:blipFill>
        <p:spPr>
          <a:xfrm>
            <a:off x="0" y="1619820"/>
            <a:ext cx="3666308" cy="2576362"/>
          </a:xfrm>
          <a:prstGeom prst="rect">
            <a:avLst/>
          </a:prstGeom>
        </p:spPr>
      </p:pic>
      <p:pic>
        <p:nvPicPr>
          <p:cNvPr id="8" name="Picture 7"/>
          <p:cNvPicPr>
            <a:picLocks noChangeAspect="1"/>
          </p:cNvPicPr>
          <p:nvPr/>
        </p:nvPicPr>
        <p:blipFill>
          <a:blip r:embed="rId6"/>
          <a:stretch>
            <a:fillRect/>
          </a:stretch>
        </p:blipFill>
        <p:spPr>
          <a:xfrm>
            <a:off x="7798717" y="4325601"/>
            <a:ext cx="4393284" cy="2532399"/>
          </a:xfrm>
          <a:prstGeom prst="rect">
            <a:avLst/>
          </a:prstGeom>
        </p:spPr>
      </p:pic>
      <p:pic>
        <p:nvPicPr>
          <p:cNvPr id="9" name="Picture 8"/>
          <p:cNvPicPr>
            <a:picLocks noChangeAspect="1"/>
          </p:cNvPicPr>
          <p:nvPr/>
        </p:nvPicPr>
        <p:blipFill>
          <a:blip r:embed="rId7"/>
          <a:stretch>
            <a:fillRect/>
          </a:stretch>
        </p:blipFill>
        <p:spPr>
          <a:xfrm>
            <a:off x="0" y="4125314"/>
            <a:ext cx="3618411" cy="2732685"/>
          </a:xfrm>
          <a:prstGeom prst="rect">
            <a:avLst/>
          </a:prstGeom>
        </p:spPr>
      </p:pic>
    </p:spTree>
    <p:extLst>
      <p:ext uri="{BB962C8B-B14F-4D97-AF65-F5344CB8AC3E}">
        <p14:creationId xmlns:p14="http://schemas.microsoft.com/office/powerpoint/2010/main" val="1562595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5" y="2115547"/>
            <a:ext cx="10515600" cy="1325563"/>
          </a:xfrm>
        </p:spPr>
        <p:txBody>
          <a:bodyPr/>
          <a:lstStyle/>
          <a:p>
            <a:pPr algn="ctr"/>
            <a:r>
              <a:rPr lang="en-GB" b="1" dirty="0" smtClean="0">
                <a:solidFill>
                  <a:srgbClr val="0070C0"/>
                </a:solidFill>
              </a:rPr>
              <a:t>What jobs can you go into after studying Health and Social care?</a:t>
            </a:r>
            <a:endParaRPr lang="en-GB" b="1" dirty="0">
              <a:solidFill>
                <a:srgbClr val="0070C0"/>
              </a:solidFill>
            </a:endParaRPr>
          </a:p>
        </p:txBody>
      </p:sp>
    </p:spTree>
    <p:extLst>
      <p:ext uri="{BB962C8B-B14F-4D97-AF65-F5344CB8AC3E}">
        <p14:creationId xmlns:p14="http://schemas.microsoft.com/office/powerpoint/2010/main" val="3811696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307" y="1214846"/>
            <a:ext cx="11767457" cy="5551714"/>
          </a:xfrm>
        </p:spPr>
        <p:txBody>
          <a:bodyPr>
            <a:normAutofit lnSpcReduction="10000"/>
          </a:bodyPr>
          <a:lstStyle/>
          <a:p>
            <a:pPr marL="0" indent="0">
              <a:buNone/>
            </a:pPr>
            <a:r>
              <a:rPr lang="en-GB" sz="2000" b="1" u="sng" cap="all" dirty="0" smtClean="0">
                <a:solidFill>
                  <a:srgbClr val="002060"/>
                </a:solidFill>
              </a:rPr>
              <a:t>Health care careers</a:t>
            </a:r>
          </a:p>
          <a:p>
            <a:r>
              <a:rPr lang="en-GB" sz="2000" cap="all" dirty="0" smtClean="0">
                <a:solidFill>
                  <a:srgbClr val="7030A0"/>
                </a:solidFill>
              </a:rPr>
              <a:t>DENTISTRY </a:t>
            </a:r>
            <a:r>
              <a:rPr lang="en-GB" sz="2000" cap="all" dirty="0">
                <a:solidFill>
                  <a:srgbClr val="7030A0"/>
                </a:solidFill>
              </a:rPr>
              <a:t>&amp; DENTAL </a:t>
            </a:r>
            <a:r>
              <a:rPr lang="en-GB" sz="2000" cap="all" dirty="0" smtClean="0">
                <a:solidFill>
                  <a:srgbClr val="7030A0"/>
                </a:solidFill>
              </a:rPr>
              <a:t>HYGIENE </a:t>
            </a:r>
          </a:p>
          <a:p>
            <a:r>
              <a:rPr lang="en-GB" sz="2000" cap="all" dirty="0" smtClean="0">
                <a:solidFill>
                  <a:srgbClr val="7030A0"/>
                </a:solidFill>
              </a:rPr>
              <a:t>DIAGNOSTIC RADIOGRAPHY - </a:t>
            </a:r>
            <a:r>
              <a:rPr lang="en-GB" sz="2000" dirty="0" smtClean="0"/>
              <a:t>Using </a:t>
            </a:r>
            <a:r>
              <a:rPr lang="en-GB" sz="2000" dirty="0"/>
              <a:t>x-rays and scanners to see through a medical problem</a:t>
            </a:r>
          </a:p>
          <a:p>
            <a:r>
              <a:rPr lang="en-GB" sz="2000" cap="all" dirty="0" smtClean="0">
                <a:solidFill>
                  <a:srgbClr val="7030A0"/>
                </a:solidFill>
              </a:rPr>
              <a:t>FORENSICS </a:t>
            </a:r>
            <a:r>
              <a:rPr lang="en-GB" sz="2000" cap="all" dirty="0">
                <a:solidFill>
                  <a:srgbClr val="7030A0"/>
                </a:solidFill>
              </a:rPr>
              <a:t>&amp; </a:t>
            </a:r>
            <a:r>
              <a:rPr lang="en-GB" sz="2000" cap="all" dirty="0" smtClean="0">
                <a:solidFill>
                  <a:srgbClr val="7030A0"/>
                </a:solidFill>
              </a:rPr>
              <a:t>PATHOLOGY </a:t>
            </a:r>
          </a:p>
          <a:p>
            <a:r>
              <a:rPr lang="en-GB" sz="2000" cap="all" dirty="0" smtClean="0">
                <a:solidFill>
                  <a:srgbClr val="7030A0"/>
                </a:solidFill>
              </a:rPr>
              <a:t>LIFE SCIENCES - </a:t>
            </a:r>
            <a:r>
              <a:rPr lang="en-GB" sz="2000" dirty="0" smtClean="0"/>
              <a:t>Living </a:t>
            </a:r>
            <a:r>
              <a:rPr lang="en-GB" sz="2000" dirty="0"/>
              <a:t>it up in the lab</a:t>
            </a:r>
          </a:p>
          <a:p>
            <a:r>
              <a:rPr lang="en-GB" sz="2000" cap="all" dirty="0" smtClean="0">
                <a:solidFill>
                  <a:srgbClr val="7030A0"/>
                </a:solidFill>
              </a:rPr>
              <a:t>MEDICAL </a:t>
            </a:r>
            <a:r>
              <a:rPr lang="en-GB" sz="2000" cap="all" dirty="0">
                <a:solidFill>
                  <a:srgbClr val="7030A0"/>
                </a:solidFill>
              </a:rPr>
              <a:t>DOCTORS &amp; </a:t>
            </a:r>
            <a:r>
              <a:rPr lang="en-GB" sz="2000" cap="all" dirty="0" smtClean="0">
                <a:solidFill>
                  <a:srgbClr val="7030A0"/>
                </a:solidFill>
              </a:rPr>
              <a:t>SURGEONS - </a:t>
            </a:r>
            <a:r>
              <a:rPr lang="en-GB" sz="2000" dirty="0" smtClean="0"/>
              <a:t>Saving </a:t>
            </a:r>
            <a:r>
              <a:rPr lang="en-GB" sz="2000" dirty="0"/>
              <a:t>lives on a daily </a:t>
            </a:r>
            <a:r>
              <a:rPr lang="en-GB" sz="2000" dirty="0" smtClean="0"/>
              <a:t>basis</a:t>
            </a:r>
          </a:p>
          <a:p>
            <a:r>
              <a:rPr lang="en-GB" sz="2000" cap="all" dirty="0" smtClean="0">
                <a:solidFill>
                  <a:srgbClr val="7030A0"/>
                </a:solidFill>
              </a:rPr>
              <a:t>MEDICAL </a:t>
            </a:r>
            <a:r>
              <a:rPr lang="en-GB" sz="2000" cap="all" dirty="0">
                <a:solidFill>
                  <a:srgbClr val="7030A0"/>
                </a:solidFill>
              </a:rPr>
              <a:t>RESEARCH &amp; </a:t>
            </a:r>
            <a:r>
              <a:rPr lang="en-GB" sz="2000" cap="all" dirty="0" smtClean="0">
                <a:solidFill>
                  <a:srgbClr val="7030A0"/>
                </a:solidFill>
              </a:rPr>
              <a:t>DEVELOPMENT - </a:t>
            </a:r>
            <a:r>
              <a:rPr lang="en-GB" sz="2000" dirty="0" smtClean="0"/>
              <a:t>The </a:t>
            </a:r>
            <a:r>
              <a:rPr lang="en-GB" sz="2000" dirty="0"/>
              <a:t>forefront of new drugs and treatments</a:t>
            </a:r>
          </a:p>
          <a:p>
            <a:r>
              <a:rPr lang="en-GB" sz="2000" cap="all" dirty="0" smtClean="0">
                <a:solidFill>
                  <a:srgbClr val="7030A0"/>
                </a:solidFill>
              </a:rPr>
              <a:t>NURSING </a:t>
            </a:r>
            <a:r>
              <a:rPr lang="en-GB" sz="2000" cap="all" dirty="0">
                <a:solidFill>
                  <a:srgbClr val="7030A0"/>
                </a:solidFill>
              </a:rPr>
              <a:t>&amp; </a:t>
            </a:r>
            <a:r>
              <a:rPr lang="en-GB" sz="2000" cap="all" dirty="0" smtClean="0">
                <a:solidFill>
                  <a:srgbClr val="7030A0"/>
                </a:solidFill>
              </a:rPr>
              <a:t>MIDWIFERY </a:t>
            </a:r>
          </a:p>
          <a:p>
            <a:r>
              <a:rPr lang="en-GB" sz="2000" cap="all" dirty="0" smtClean="0">
                <a:solidFill>
                  <a:srgbClr val="7030A0"/>
                </a:solidFill>
              </a:rPr>
              <a:t>NUTRITION </a:t>
            </a:r>
            <a:r>
              <a:rPr lang="en-GB" sz="2000" cap="all" dirty="0">
                <a:solidFill>
                  <a:srgbClr val="7030A0"/>
                </a:solidFill>
              </a:rPr>
              <a:t>&amp; </a:t>
            </a:r>
            <a:r>
              <a:rPr lang="en-GB" sz="2000" cap="all" dirty="0" smtClean="0">
                <a:solidFill>
                  <a:srgbClr val="7030A0"/>
                </a:solidFill>
              </a:rPr>
              <a:t>DIET </a:t>
            </a:r>
          </a:p>
          <a:p>
            <a:r>
              <a:rPr lang="en-GB" sz="2000" cap="all" dirty="0" smtClean="0">
                <a:solidFill>
                  <a:srgbClr val="7030A0"/>
                </a:solidFill>
              </a:rPr>
              <a:t>PARAMEDIC </a:t>
            </a:r>
            <a:r>
              <a:rPr lang="en-GB" sz="2000" cap="all" dirty="0">
                <a:solidFill>
                  <a:srgbClr val="7030A0"/>
                </a:solidFill>
              </a:rPr>
              <a:t>&amp; AMBULANCE </a:t>
            </a:r>
            <a:r>
              <a:rPr lang="en-GB" sz="2000" cap="all" dirty="0" smtClean="0">
                <a:solidFill>
                  <a:srgbClr val="7030A0"/>
                </a:solidFill>
              </a:rPr>
              <a:t>SERVICES </a:t>
            </a:r>
          </a:p>
          <a:p>
            <a:r>
              <a:rPr lang="en-GB" sz="2000" cap="all" dirty="0" smtClean="0">
                <a:solidFill>
                  <a:srgbClr val="7030A0"/>
                </a:solidFill>
              </a:rPr>
              <a:t>PHARMACY </a:t>
            </a:r>
            <a:r>
              <a:rPr lang="en-GB" sz="2000" cap="all" dirty="0">
                <a:solidFill>
                  <a:srgbClr val="7030A0"/>
                </a:solidFill>
              </a:rPr>
              <a:t>&amp; </a:t>
            </a:r>
            <a:r>
              <a:rPr lang="en-GB" sz="2000" cap="all" dirty="0" smtClean="0">
                <a:solidFill>
                  <a:srgbClr val="7030A0"/>
                </a:solidFill>
              </a:rPr>
              <a:t>PHARMACEUTICALS </a:t>
            </a:r>
          </a:p>
          <a:p>
            <a:r>
              <a:rPr lang="en-GB" sz="2000" cap="all" dirty="0" smtClean="0">
                <a:solidFill>
                  <a:srgbClr val="7030A0"/>
                </a:solidFill>
              </a:rPr>
              <a:t>SEXUAL HEALTH</a:t>
            </a:r>
          </a:p>
          <a:p>
            <a:r>
              <a:rPr lang="en-GB" sz="2000" cap="all" dirty="0" smtClean="0">
                <a:solidFill>
                  <a:srgbClr val="7030A0"/>
                </a:solidFill>
              </a:rPr>
              <a:t>MEDICAL SALES &amp; MARKETING </a:t>
            </a:r>
            <a:endParaRPr lang="en-GB" sz="2000" dirty="0" smtClean="0">
              <a:solidFill>
                <a:srgbClr val="7030A0"/>
              </a:solidFill>
            </a:endParaRPr>
          </a:p>
          <a:p>
            <a:r>
              <a:rPr lang="en-GB" sz="2000" cap="all" dirty="0" smtClean="0">
                <a:solidFill>
                  <a:srgbClr val="7030A0"/>
                </a:solidFill>
              </a:rPr>
              <a:t>PHYSIOTHERAPY, REHABILITATION &amp; OCCUPATIONAL </a:t>
            </a:r>
          </a:p>
          <a:p>
            <a:r>
              <a:rPr lang="en-GB" sz="2000" cap="all" dirty="0" smtClean="0">
                <a:solidFill>
                  <a:srgbClr val="7030A0"/>
                </a:solidFill>
              </a:rPr>
              <a:t>PSYCHOLOGICAL THERAPY - HEALTHCARE: SPEECH &amp; LANGUAGE THERAPY</a:t>
            </a:r>
            <a:endParaRPr lang="en-GB" sz="2000" dirty="0" smtClean="0">
              <a:solidFill>
                <a:srgbClr val="7030A0"/>
              </a:solidFill>
            </a:endParaRPr>
          </a:p>
          <a:p>
            <a:endParaRPr lang="en-GB" sz="2000" dirty="0" smtClean="0">
              <a:solidFill>
                <a:srgbClr val="7030A0"/>
              </a:solidFill>
            </a:endParaRPr>
          </a:p>
        </p:txBody>
      </p:sp>
      <p:sp>
        <p:nvSpPr>
          <p:cNvPr id="6" name="TextBox 5"/>
          <p:cNvSpPr txBox="1"/>
          <p:nvPr/>
        </p:nvSpPr>
        <p:spPr>
          <a:xfrm>
            <a:off x="237306" y="169817"/>
            <a:ext cx="11767457" cy="830997"/>
          </a:xfrm>
          <a:prstGeom prst="rect">
            <a:avLst/>
          </a:prstGeom>
          <a:noFill/>
        </p:spPr>
        <p:txBody>
          <a:bodyPr wrap="square" rtlCol="0">
            <a:spAutoFit/>
          </a:bodyPr>
          <a:lstStyle/>
          <a:p>
            <a:pPr algn="ctr"/>
            <a:r>
              <a:rPr lang="en-GB" sz="2400" b="1" dirty="0" smtClean="0">
                <a:solidFill>
                  <a:srgbClr val="0070C0"/>
                </a:solidFill>
              </a:rPr>
              <a:t>There are over 1000 different careers in health and social care, the NHS is one of the biggest employers in the world, so there are careers to suit all. Here are just a handful.</a:t>
            </a:r>
            <a:endParaRPr lang="en-GB" sz="2400" dirty="0">
              <a:solidFill>
                <a:srgbClr val="0070C0"/>
              </a:solidFill>
            </a:endParaRPr>
          </a:p>
        </p:txBody>
      </p:sp>
    </p:spTree>
    <p:extLst>
      <p:ext uri="{BB962C8B-B14F-4D97-AF65-F5344CB8AC3E}">
        <p14:creationId xmlns:p14="http://schemas.microsoft.com/office/powerpoint/2010/main" val="18224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948" y="274320"/>
            <a:ext cx="10974977" cy="4885508"/>
          </a:xfrm>
        </p:spPr>
        <p:txBody>
          <a:bodyPr>
            <a:normAutofit lnSpcReduction="10000"/>
          </a:bodyPr>
          <a:lstStyle/>
          <a:p>
            <a:pPr marL="0" indent="0">
              <a:buNone/>
            </a:pPr>
            <a:r>
              <a:rPr lang="en-GB" sz="2400" b="1" u="sng" cap="all" dirty="0" smtClean="0">
                <a:solidFill>
                  <a:srgbClr val="002060"/>
                </a:solidFill>
              </a:rPr>
              <a:t>Social care careers</a:t>
            </a:r>
          </a:p>
          <a:p>
            <a:r>
              <a:rPr lang="en-GB" sz="2400" cap="all" dirty="0" smtClean="0">
                <a:solidFill>
                  <a:srgbClr val="7030A0"/>
                </a:solidFill>
              </a:rPr>
              <a:t>ADULT </a:t>
            </a:r>
            <a:r>
              <a:rPr lang="en-GB" sz="2400" cap="all" dirty="0">
                <a:solidFill>
                  <a:srgbClr val="7030A0"/>
                </a:solidFill>
              </a:rPr>
              <a:t>SOCIAL </a:t>
            </a:r>
            <a:r>
              <a:rPr lang="en-GB" sz="2400" cap="all" dirty="0" smtClean="0">
                <a:solidFill>
                  <a:srgbClr val="7030A0"/>
                </a:solidFill>
              </a:rPr>
              <a:t>CARE </a:t>
            </a:r>
          </a:p>
          <a:p>
            <a:r>
              <a:rPr lang="en-GB" sz="2400" cap="all" dirty="0" smtClean="0">
                <a:solidFill>
                  <a:srgbClr val="7030A0"/>
                </a:solidFill>
              </a:rPr>
              <a:t>ADOPTION </a:t>
            </a:r>
            <a:r>
              <a:rPr lang="en-GB" sz="2400" cap="all" dirty="0">
                <a:solidFill>
                  <a:srgbClr val="7030A0"/>
                </a:solidFill>
              </a:rPr>
              <a:t>&amp; </a:t>
            </a:r>
            <a:r>
              <a:rPr lang="en-GB" sz="2400" cap="all" dirty="0" smtClean="0">
                <a:solidFill>
                  <a:srgbClr val="7030A0"/>
                </a:solidFill>
              </a:rPr>
              <a:t>FOSTERING</a:t>
            </a:r>
            <a:endParaRPr lang="en-GB" sz="2400" dirty="0">
              <a:solidFill>
                <a:srgbClr val="7030A0"/>
              </a:solidFill>
            </a:endParaRPr>
          </a:p>
          <a:p>
            <a:r>
              <a:rPr lang="en-GB" sz="2400" cap="all" dirty="0" smtClean="0">
                <a:solidFill>
                  <a:srgbClr val="7030A0"/>
                </a:solidFill>
              </a:rPr>
              <a:t>ALCOHOL </a:t>
            </a:r>
            <a:r>
              <a:rPr lang="en-GB" sz="2400" cap="all" dirty="0">
                <a:solidFill>
                  <a:srgbClr val="7030A0"/>
                </a:solidFill>
              </a:rPr>
              <a:t>&amp; SUBSTANCE </a:t>
            </a:r>
            <a:r>
              <a:rPr lang="en-GB" sz="2400" cap="all" dirty="0" smtClean="0">
                <a:solidFill>
                  <a:srgbClr val="7030A0"/>
                </a:solidFill>
              </a:rPr>
              <a:t>Misuse</a:t>
            </a:r>
            <a:endParaRPr lang="en-GB" sz="2400" dirty="0">
              <a:solidFill>
                <a:srgbClr val="7030A0"/>
              </a:solidFill>
            </a:endParaRPr>
          </a:p>
          <a:p>
            <a:r>
              <a:rPr lang="en-GB" sz="2400" cap="all" dirty="0" smtClean="0">
                <a:solidFill>
                  <a:srgbClr val="7030A0"/>
                </a:solidFill>
              </a:rPr>
              <a:t>CHILDREN </a:t>
            </a:r>
            <a:r>
              <a:rPr lang="en-GB" sz="2400" cap="all" dirty="0">
                <a:solidFill>
                  <a:srgbClr val="7030A0"/>
                </a:solidFill>
              </a:rPr>
              <a:t>&amp; </a:t>
            </a:r>
            <a:r>
              <a:rPr lang="en-GB" sz="2400" cap="all" dirty="0" smtClean="0">
                <a:solidFill>
                  <a:srgbClr val="7030A0"/>
                </a:solidFill>
              </a:rPr>
              <a:t>FAMILIES</a:t>
            </a:r>
            <a:endParaRPr lang="en-GB" sz="2400" dirty="0">
              <a:solidFill>
                <a:srgbClr val="7030A0"/>
              </a:solidFill>
            </a:endParaRPr>
          </a:p>
          <a:p>
            <a:r>
              <a:rPr lang="en-GB" sz="2400" cap="all" dirty="0" smtClean="0">
                <a:solidFill>
                  <a:srgbClr val="7030A0"/>
                </a:solidFill>
              </a:rPr>
              <a:t>DOMESTIC VIOLENCE</a:t>
            </a:r>
            <a:endParaRPr lang="en-GB" sz="2400" dirty="0">
              <a:solidFill>
                <a:srgbClr val="7030A0"/>
              </a:solidFill>
            </a:endParaRPr>
          </a:p>
          <a:p>
            <a:r>
              <a:rPr lang="en-GB" sz="2400" cap="all" dirty="0" smtClean="0">
                <a:solidFill>
                  <a:srgbClr val="7030A0"/>
                </a:solidFill>
              </a:rPr>
              <a:t>HOUSING </a:t>
            </a:r>
            <a:r>
              <a:rPr lang="en-GB" sz="2400" cap="all" dirty="0">
                <a:solidFill>
                  <a:srgbClr val="7030A0"/>
                </a:solidFill>
              </a:rPr>
              <a:t>&amp; </a:t>
            </a:r>
            <a:r>
              <a:rPr lang="en-GB" sz="2400" cap="all" dirty="0" smtClean="0">
                <a:solidFill>
                  <a:srgbClr val="7030A0"/>
                </a:solidFill>
              </a:rPr>
              <a:t>HOMELESSNESS</a:t>
            </a:r>
            <a:endParaRPr lang="en-GB" sz="2400" dirty="0">
              <a:solidFill>
                <a:srgbClr val="7030A0"/>
              </a:solidFill>
            </a:endParaRPr>
          </a:p>
          <a:p>
            <a:r>
              <a:rPr lang="en-GB" sz="2400" cap="all" dirty="0" smtClean="0">
                <a:solidFill>
                  <a:srgbClr val="7030A0"/>
                </a:solidFill>
              </a:rPr>
              <a:t>LEARNING Disabilities</a:t>
            </a:r>
            <a:endParaRPr lang="en-GB" sz="2400" dirty="0">
              <a:solidFill>
                <a:srgbClr val="7030A0"/>
              </a:solidFill>
            </a:endParaRPr>
          </a:p>
          <a:p>
            <a:r>
              <a:rPr lang="en-GB" sz="2400" cap="all" dirty="0" smtClean="0">
                <a:solidFill>
                  <a:srgbClr val="7030A0"/>
                </a:solidFill>
              </a:rPr>
              <a:t>MENTAL HEALTH</a:t>
            </a:r>
            <a:endParaRPr lang="en-GB" sz="2400" dirty="0">
              <a:solidFill>
                <a:srgbClr val="7030A0"/>
              </a:solidFill>
            </a:endParaRPr>
          </a:p>
          <a:p>
            <a:r>
              <a:rPr lang="en-GB" sz="2400" cap="all" dirty="0" smtClean="0">
                <a:solidFill>
                  <a:srgbClr val="7030A0"/>
                </a:solidFill>
              </a:rPr>
              <a:t>PHYSICAL </a:t>
            </a:r>
            <a:r>
              <a:rPr lang="en-GB" sz="2400" cap="all" dirty="0">
                <a:solidFill>
                  <a:srgbClr val="7030A0"/>
                </a:solidFill>
              </a:rPr>
              <a:t>&amp; SENSORY </a:t>
            </a:r>
            <a:r>
              <a:rPr lang="en-GB" sz="2400" cap="all" dirty="0" smtClean="0">
                <a:solidFill>
                  <a:srgbClr val="7030A0"/>
                </a:solidFill>
              </a:rPr>
              <a:t>Impairment</a:t>
            </a:r>
            <a:endParaRPr lang="en-GB" sz="2400" dirty="0">
              <a:solidFill>
                <a:srgbClr val="7030A0"/>
              </a:solidFill>
            </a:endParaRPr>
          </a:p>
          <a:p>
            <a:r>
              <a:rPr lang="en-GB" sz="2400" cap="all" dirty="0" smtClean="0">
                <a:solidFill>
                  <a:srgbClr val="7030A0"/>
                </a:solidFill>
              </a:rPr>
              <a:t>YOUTH </a:t>
            </a:r>
            <a:r>
              <a:rPr lang="en-GB" sz="2400" cap="all" dirty="0">
                <a:solidFill>
                  <a:srgbClr val="7030A0"/>
                </a:solidFill>
              </a:rPr>
              <a:t>WORK &amp; YOUTH JUSTICE</a:t>
            </a:r>
            <a:endParaRPr lang="en-GB" sz="2400" dirty="0">
              <a:solidFill>
                <a:srgbClr val="7030A0"/>
              </a:solidFill>
            </a:endParaRPr>
          </a:p>
          <a:p>
            <a:endParaRPr lang="en-GB" sz="2400" dirty="0"/>
          </a:p>
        </p:txBody>
      </p:sp>
      <p:sp>
        <p:nvSpPr>
          <p:cNvPr id="4" name="Rectangle 3"/>
          <p:cNvSpPr/>
          <p:nvPr/>
        </p:nvSpPr>
        <p:spPr>
          <a:xfrm>
            <a:off x="404948" y="5444085"/>
            <a:ext cx="10842171" cy="954107"/>
          </a:xfrm>
          <a:prstGeom prst="rect">
            <a:avLst/>
          </a:prstGeom>
        </p:spPr>
        <p:txBody>
          <a:bodyPr wrap="square">
            <a:spAutoFit/>
          </a:bodyPr>
          <a:lstStyle/>
          <a:p>
            <a:pPr algn="ctr"/>
            <a:r>
              <a:rPr lang="en-GB" sz="2800" dirty="0">
                <a:solidFill>
                  <a:srgbClr val="0070C0"/>
                </a:solidFill>
              </a:rPr>
              <a:t>Along with the many Health and Social care jobs </a:t>
            </a:r>
            <a:r>
              <a:rPr lang="en-GB" sz="2800" dirty="0" smtClean="0">
                <a:solidFill>
                  <a:srgbClr val="0070C0"/>
                </a:solidFill>
              </a:rPr>
              <a:t>listed, </a:t>
            </a:r>
            <a:r>
              <a:rPr lang="en-GB" sz="2800" dirty="0">
                <a:solidFill>
                  <a:srgbClr val="0070C0"/>
                </a:solidFill>
              </a:rPr>
              <a:t>it is also useful for careers in teaching and child care  </a:t>
            </a:r>
          </a:p>
        </p:txBody>
      </p:sp>
    </p:spTree>
    <p:extLst>
      <p:ext uri="{BB962C8B-B14F-4D97-AF65-F5344CB8AC3E}">
        <p14:creationId xmlns:p14="http://schemas.microsoft.com/office/powerpoint/2010/main" val="13890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down)">
                                      <p:cBhvr>
                                        <p:cTn id="34" dur="500"/>
                                        <p:tgtEl>
                                          <p:spTgt spid="3">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circle(in)">
                                      <p:cBhvr>
                                        <p:cTn id="4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2076360"/>
            <a:ext cx="10515600" cy="1855560"/>
          </a:xfrm>
        </p:spPr>
        <p:txBody>
          <a:bodyPr>
            <a:normAutofit fontScale="90000"/>
          </a:bodyPr>
          <a:lstStyle/>
          <a:p>
            <a:pPr algn="ctr"/>
            <a:r>
              <a:rPr lang="en-GB" b="1" dirty="0" smtClean="0">
                <a:solidFill>
                  <a:srgbClr val="002060"/>
                </a:solidFill>
              </a:rPr>
              <a:t>Many students use the course as a stepping stone to then completing the A level in Health and Social care in sixth form.</a:t>
            </a:r>
            <a:endParaRPr lang="en-GB" b="1" dirty="0">
              <a:solidFill>
                <a:srgbClr val="002060"/>
              </a:solidFill>
            </a:endParaRPr>
          </a:p>
        </p:txBody>
      </p:sp>
    </p:spTree>
    <p:extLst>
      <p:ext uri="{BB962C8B-B14F-4D97-AF65-F5344CB8AC3E}">
        <p14:creationId xmlns:p14="http://schemas.microsoft.com/office/powerpoint/2010/main" val="2369752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91" y="2311491"/>
            <a:ext cx="10515600" cy="1325563"/>
          </a:xfrm>
        </p:spPr>
        <p:txBody>
          <a:bodyPr>
            <a:normAutofit/>
          </a:bodyPr>
          <a:lstStyle/>
          <a:p>
            <a:pPr algn="ctr"/>
            <a:r>
              <a:rPr lang="en-GB" sz="4800" b="1" dirty="0" smtClean="0">
                <a:solidFill>
                  <a:srgbClr val="0070C0"/>
                </a:solidFill>
              </a:rPr>
              <a:t>How will you be assessed?</a:t>
            </a:r>
            <a:endParaRPr lang="en-GB" sz="4800" b="1" dirty="0">
              <a:solidFill>
                <a:srgbClr val="0070C0"/>
              </a:solidFill>
            </a:endParaRPr>
          </a:p>
        </p:txBody>
      </p:sp>
    </p:spTree>
    <p:extLst>
      <p:ext uri="{BB962C8B-B14F-4D97-AF65-F5344CB8AC3E}">
        <p14:creationId xmlns:p14="http://schemas.microsoft.com/office/powerpoint/2010/main" val="640745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2665</TotalTime>
  <Words>621</Words>
  <Application>Microsoft Office PowerPoint</Application>
  <PresentationFormat>Widescreen</PresentationFormat>
  <Paragraphs>68</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Health and Social Care GCSE BTEC</vt:lpstr>
      <vt:lpstr>PowerPoint Presentation</vt:lpstr>
      <vt:lpstr>Why study Health and Social care?</vt:lpstr>
      <vt:lpstr>We wouldn’t have our key workers without it.  It’s all about wanting to make a positive difference to people’s lives.</vt:lpstr>
      <vt:lpstr>What jobs can you go into after studying Health and Social care?</vt:lpstr>
      <vt:lpstr>PowerPoint Presentation</vt:lpstr>
      <vt:lpstr>PowerPoint Presentation</vt:lpstr>
      <vt:lpstr>Many students use the course as a stepping stone to then completing the A level in Health and Social care in sixth form.</vt:lpstr>
      <vt:lpstr>How will you be assessed?</vt:lpstr>
      <vt:lpstr>PowerPoint Presentation</vt:lpstr>
      <vt:lpstr>What does the GCSE course involve?</vt:lpstr>
      <vt:lpstr>PowerPoint Presentation</vt:lpstr>
      <vt:lpstr>If you would like to find out more, about where Health and social care can lead and why people choose it, please watch the following clips.  Also if you have any questions regarding the course, please email me at jo.carlyle@chauncy.org.uk</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STCARLYLEJ</cp:lastModifiedBy>
  <cp:revision>34</cp:revision>
  <dcterms:created xsi:type="dcterms:W3CDTF">2020-05-03T15:05:01Z</dcterms:created>
  <dcterms:modified xsi:type="dcterms:W3CDTF">2021-04-29T09:23:44Z</dcterms:modified>
</cp:coreProperties>
</file>