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4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01" r:id="rId1"/>
    <p:sldMasterId id="2147484114" r:id="rId2"/>
    <p:sldMasterId id="2147484126" r:id="rId3"/>
    <p:sldMasterId id="2147484144" r:id="rId4"/>
    <p:sldMasterId id="2147484162" r:id="rId5"/>
  </p:sldMasterIdLst>
  <p:notesMasterIdLst>
    <p:notesMasterId r:id="rId37"/>
  </p:notesMasterIdLst>
  <p:sldIdLst>
    <p:sldId id="371" r:id="rId6"/>
    <p:sldId id="372" r:id="rId7"/>
    <p:sldId id="373" r:id="rId8"/>
    <p:sldId id="374" r:id="rId9"/>
    <p:sldId id="375" r:id="rId10"/>
    <p:sldId id="376" r:id="rId11"/>
    <p:sldId id="377" r:id="rId12"/>
    <p:sldId id="280" r:id="rId13"/>
    <p:sldId id="315" r:id="rId14"/>
    <p:sldId id="281" r:id="rId15"/>
    <p:sldId id="283" r:id="rId16"/>
    <p:sldId id="369" r:id="rId17"/>
    <p:sldId id="365" r:id="rId18"/>
    <p:sldId id="258" r:id="rId19"/>
    <p:sldId id="367" r:id="rId20"/>
    <p:sldId id="353" r:id="rId21"/>
    <p:sldId id="285" r:id="rId22"/>
    <p:sldId id="321" r:id="rId23"/>
    <p:sldId id="301" r:id="rId24"/>
    <p:sldId id="345" r:id="rId25"/>
    <p:sldId id="346" r:id="rId26"/>
    <p:sldId id="347" r:id="rId27"/>
    <p:sldId id="348" r:id="rId28"/>
    <p:sldId id="351" r:id="rId29"/>
    <p:sldId id="354" r:id="rId30"/>
    <p:sldId id="368" r:id="rId31"/>
    <p:sldId id="356" r:id="rId32"/>
    <p:sldId id="350" r:id="rId33"/>
    <p:sldId id="370" r:id="rId34"/>
    <p:sldId id="316" r:id="rId35"/>
    <p:sldId id="359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-153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3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98E83D-7D32-4EB7-8828-EBC1C5FA49B9}" type="datetimeFigureOut">
              <a:rPr lang="en-GB" smtClean="0"/>
              <a:t>27/03/2017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096C8A-A2BC-4D03-9E61-1880A754E0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6715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6C524F-51DB-405B-BD96-D6D7FB62EA5F}" type="slidenum">
              <a:rPr lang="en-GB">
                <a:solidFill>
                  <a:prstClr val="black"/>
                </a:solidFill>
              </a:rPr>
              <a:pPr/>
              <a:t>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0139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6C524F-51DB-405B-BD96-D6D7FB62EA5F}" type="slidenum">
              <a:rPr lang="en-GB">
                <a:solidFill>
                  <a:prstClr val="black"/>
                </a:solidFill>
              </a:rPr>
              <a:pPr/>
              <a:t>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0139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6C524F-51DB-405B-BD96-D6D7FB62EA5F}" type="slidenum">
              <a:rPr lang="en-GB" smtClean="0">
                <a:solidFill>
                  <a:prstClr val="black"/>
                </a:solidFill>
              </a:rPr>
              <a:pPr/>
              <a:t>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0139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altLang="en-US" smtClean="0"/>
              <a:t>Presdales +6</a:t>
            </a:r>
          </a:p>
          <a:p>
            <a:pPr eaLnBrk="1" hangingPunct="1"/>
            <a:r>
              <a:rPr lang="en-GB" altLang="en-US" smtClean="0"/>
              <a:t>RH +6</a:t>
            </a:r>
          </a:p>
          <a:p>
            <a:pPr eaLnBrk="1" hangingPunct="1"/>
            <a:r>
              <a:rPr lang="en-GB" altLang="en-US" smtClean="0"/>
              <a:t>SB +5</a:t>
            </a:r>
          </a:p>
          <a:p>
            <a:pPr eaLnBrk="1" hangingPunct="1"/>
            <a:r>
              <a:rPr lang="en-GB" altLang="en-US" smtClean="0"/>
              <a:t>Freman +5</a:t>
            </a:r>
          </a:p>
          <a:p>
            <a:pPr eaLnBrk="1" hangingPunct="1"/>
            <a:r>
              <a:rPr lang="en-GB" altLang="en-US" smtClean="0"/>
              <a:t>JW +8</a:t>
            </a:r>
          </a:p>
          <a:p>
            <a:pPr eaLnBrk="1" hangingPunct="1"/>
            <a:r>
              <a:rPr lang="en-GB" altLang="en-US" smtClean="0"/>
              <a:t>Sele -6</a:t>
            </a:r>
          </a:p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2644215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65AE1-35FC-4314-BBD1-5F030E4E0E26}" type="datetimeFigureOut">
              <a:rPr lang="en-GB" smtClean="0"/>
              <a:t>27/03/2017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2573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65AE1-35FC-4314-BBD1-5F030E4E0E26}" type="datetimeFigureOut">
              <a:rPr lang="en-GB" smtClean="0"/>
              <a:t>27/03/2017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429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65AE1-35FC-4314-BBD1-5F030E4E0E26}" type="datetimeFigureOut">
              <a:rPr lang="en-GB" smtClean="0"/>
              <a:t>27/03/2017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5853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/>
          </p:cNvSpPr>
          <p:nvPr>
            <p:ph type="title"/>
          </p:nvPr>
        </p:nvSpPr>
        <p:spPr>
          <a:xfrm>
            <a:off x="1485900" y="92077"/>
            <a:ext cx="6172200" cy="1508125"/>
          </a:xfrm>
          <a:prstGeom prst="rect">
            <a:avLst/>
          </a:prstGeom>
        </p:spPr>
        <p:txBody>
          <a:bodyPr/>
          <a:lstStyle>
            <a:lvl1pPr algn="ctr" defTabSz="342900">
              <a:lnSpc>
                <a:spcPct val="100000"/>
              </a:lnSpc>
              <a:defRPr sz="3225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47" name="Shape 47"/>
          <p:cNvSpPr>
            <a:spLocks noGrp="1"/>
          </p:cNvSpPr>
          <p:nvPr>
            <p:ph type="body" idx="1"/>
          </p:nvPr>
        </p:nvSpPr>
        <p:spPr>
          <a:xfrm>
            <a:off x="1485900" y="1600200"/>
            <a:ext cx="6172200" cy="5257800"/>
          </a:xfrm>
          <a:prstGeom prst="rect">
            <a:avLst/>
          </a:prstGeom>
        </p:spPr>
        <p:txBody>
          <a:bodyPr/>
          <a:lstStyle>
            <a:lvl1pPr marL="241102" indent="-241102" defTabSz="342900">
              <a:lnSpc>
                <a:spcPct val="100000"/>
              </a:lnSpc>
              <a:spcBef>
                <a:spcPts val="263"/>
              </a:spcBef>
              <a:defRPr sz="2250"/>
            </a:lvl1pPr>
            <a:lvl2pPr marL="401070" indent="-229621" defTabSz="342900">
              <a:lnSpc>
                <a:spcPct val="100000"/>
              </a:lnSpc>
              <a:spcBef>
                <a:spcPts val="263"/>
              </a:spcBef>
              <a:buChar char="–"/>
              <a:defRPr sz="2250"/>
            </a:lvl2pPr>
            <a:lvl3pPr marL="557213" indent="-214313" defTabSz="342900">
              <a:lnSpc>
                <a:spcPct val="100000"/>
              </a:lnSpc>
              <a:spcBef>
                <a:spcPts val="263"/>
              </a:spcBef>
              <a:defRPr sz="2250"/>
            </a:lvl3pPr>
            <a:lvl4pPr marL="771525" indent="-257175" defTabSz="342900">
              <a:lnSpc>
                <a:spcPct val="100000"/>
              </a:lnSpc>
              <a:spcBef>
                <a:spcPts val="263"/>
              </a:spcBef>
              <a:buChar char="–"/>
              <a:defRPr sz="2250"/>
            </a:lvl4pPr>
            <a:lvl5pPr marL="942975" indent="-257175" defTabSz="342900">
              <a:lnSpc>
                <a:spcPct val="100000"/>
              </a:lnSpc>
              <a:spcBef>
                <a:spcPts val="263"/>
              </a:spcBef>
              <a:buChar char="»"/>
              <a:defRPr sz="225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8" name="Shape 48"/>
          <p:cNvSpPr>
            <a:spLocks noGrp="1"/>
          </p:cNvSpPr>
          <p:nvPr>
            <p:ph type="sldNum" sz="quarter" idx="2"/>
          </p:nvPr>
        </p:nvSpPr>
        <p:spPr>
          <a:xfrm>
            <a:off x="7350007" y="6383103"/>
            <a:ext cx="308094" cy="311620"/>
          </a:xfrm>
          <a:prstGeom prst="rect">
            <a:avLst/>
          </a:prstGeom>
        </p:spPr>
        <p:txBody>
          <a:bodyPr/>
          <a:lstStyle>
            <a:lvl1pPr defTabSz="342900">
              <a:defRPr sz="825"/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36658921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6DB09-861C-4BAC-86E8-85233CE6C277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27/03/2017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D43BE-7328-49B4-A21F-FFA55C21DD1A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5689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DEF2E-FE53-40E1-B3ED-5EDC4C4B787A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27/03/2017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22A7F-391F-4C10-8166-ADC18B89ABC9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965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CA8B65-C51B-46E5-AE4A-F6DD9E1B1503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27/03/2017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BADBD1-5187-483F-A386-D5E4AB37F0EF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5578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E4C95-E1BB-4392-8589-16EB0500AA66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27/03/2017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CFB09-C6C3-466E-A9DD-E9C59828A1A8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7749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55468A-3AB1-44DD-9979-DABA7A6B54D5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27/03/2017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FE328-58DB-400E-A4B5-F842B5DCF440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0296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1E217-B41F-47C3-9EA9-DEEF59B73ACA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27/03/2017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A501B1-AD0A-4A93-BF45-F52C3442B761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3292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8733A-47CE-4C1F-9551-647E49486039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27/03/2017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60D97-8F41-4417-9C1B-8C862E127A18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448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65AE1-35FC-4314-BBD1-5F030E4E0E26}" type="datetimeFigureOut">
              <a:rPr lang="en-GB" smtClean="0"/>
              <a:t>27/03/2017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91192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2F8B98-1EBB-40EA-AB7A-4E91F4B8BEFE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27/03/2017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B2C5A9-E020-4CF0-A4D8-88B2472AAF7E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5676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0D65E-5887-4EE9-B0DA-D985B862F09A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27/03/2017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3B8A2-0CFD-4490-8C84-D28AFD186337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5877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F0DADF-5406-426A-9345-A1E71D12DD51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27/03/2017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1B28A1-69ED-4883-B98C-D4A8AEF449DF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1026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B0DB3-EC54-43A2-907A-4B20360E979E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27/03/2017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CFDCF-66DD-4791-A9B0-2D3CAF54B048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5629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218" y="1447805"/>
            <a:ext cx="6619244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218" y="4777380"/>
            <a:ext cx="6619244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BDB79-3F32-4A95-AF35-9D95738E0D01}" type="datetimeFigureOut">
              <a:rPr lang="en-GB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27/03/2017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2F79E-EBB1-474D-B6BD-E4B3362D0B75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6836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BDB79-3F32-4A95-AF35-9D95738E0D01}" type="datetimeFigureOut">
              <a:rPr lang="en-GB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27/03/2017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2F79E-EBB1-474D-B6BD-E4B3362D0B75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8525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9" y="2861736"/>
            <a:ext cx="6619243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8" y="4777381"/>
            <a:ext cx="6619244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BDB79-3F32-4A95-AF35-9D95738E0D01}" type="datetimeFigureOut">
              <a:rPr lang="en-GB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27/03/2017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2F79E-EBB1-474D-B6BD-E4B3362D0B75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9334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485" y="2060577"/>
            <a:ext cx="3297254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0872" y="2056093"/>
            <a:ext cx="3297256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BDB79-3F32-4A95-AF35-9D95738E0D01}" type="datetimeFigureOut">
              <a:rPr lang="en-GB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27/03/2017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2F79E-EBB1-474D-B6BD-E4B3362D0B75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5404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5" y="1905000"/>
            <a:ext cx="32972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485" y="2514600"/>
            <a:ext cx="3297254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0873" y="1905000"/>
            <a:ext cx="32972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0873" y="2514600"/>
            <a:ext cx="3297254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BDB79-3F32-4A95-AF35-9D95738E0D01}" type="datetimeFigureOut">
              <a:rPr lang="en-GB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27/03/2017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2F79E-EBB1-474D-B6BD-E4B3362D0B75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6175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BDB79-3F32-4A95-AF35-9D95738E0D01}" type="datetimeFigureOut">
              <a:rPr lang="en-GB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27/03/2017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2F79E-EBB1-474D-B6BD-E4B3362D0B75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930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65AE1-35FC-4314-BBD1-5F030E4E0E26}" type="datetimeFigureOut">
              <a:rPr lang="en-GB" smtClean="0"/>
              <a:t>27/03/2017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43636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BDB79-3F32-4A95-AF35-9D95738E0D01}" type="datetimeFigureOut">
              <a:rPr lang="en-GB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27/03/2017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2F79E-EBB1-474D-B6BD-E4B3362D0B75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922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447800"/>
            <a:ext cx="2550798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8462" y="1447800"/>
            <a:ext cx="3896998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8" y="3129285"/>
            <a:ext cx="2550797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BDB79-3F32-4A95-AF35-9D95738E0D01}" type="datetimeFigureOut">
              <a:rPr lang="en-GB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27/03/2017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2F79E-EBB1-474D-B6BD-E4B3362D0B75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0872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432" y="1854192"/>
            <a:ext cx="3819680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2160" y="1143000"/>
            <a:ext cx="24003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8" y="3657600"/>
            <a:ext cx="3813734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BDB79-3F32-4A95-AF35-9D95738E0D01}" type="datetimeFigureOut">
              <a:rPr lang="en-GB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27/03/2017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2F79E-EBB1-474D-B6BD-E4B3362D0B75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219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9" y="4800587"/>
            <a:ext cx="6619243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218" y="685800"/>
            <a:ext cx="6619244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7" y="5367325"/>
            <a:ext cx="6619242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BDB79-3F32-4A95-AF35-9D95738E0D01}" type="datetimeFigureOut">
              <a:rPr lang="en-GB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27/03/2017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2F79E-EBB1-474D-B6BD-E4B3362D0B75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8439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8" y="1447800"/>
            <a:ext cx="6619244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8" y="3657600"/>
            <a:ext cx="6619244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BDB79-3F32-4A95-AF35-9D95738E0D01}" type="datetimeFigureOut">
              <a:rPr lang="en-GB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27/03/2017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2F79E-EBB1-474D-B6BD-E4B3362D0B75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4299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01" y="1447800"/>
            <a:ext cx="5999486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47802" y="3771174"/>
            <a:ext cx="5459737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8" y="4350657"/>
            <a:ext cx="6619244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BDB79-3F32-4A95-AF35-9D95738E0D01}" type="datetimeFigureOut">
              <a:rPr lang="en-GB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27/03/2017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2F79E-EBB1-474D-B6BD-E4B3362D0B75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3721" y="971254"/>
            <a:ext cx="601434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549E39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97868" y="2613788"/>
            <a:ext cx="601434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549E39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375612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3124201"/>
            <a:ext cx="6619245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8" y="4777381"/>
            <a:ext cx="6619244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BDB79-3F32-4A95-AF35-9D95738E0D01}" type="datetimeFigureOut">
              <a:rPr lang="en-GB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27/03/2017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2F79E-EBB1-474D-B6BD-E4B3362D0B75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5229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712" y="198120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349" y="266700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2747" y="1981200"/>
            <a:ext cx="220218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4829" y="266700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7" y="1981200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3527" y="266700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4607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167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BDB79-3F32-4A95-AF35-9D95738E0D01}" type="datetimeFigureOut">
              <a:rPr lang="en-GB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27/03/2017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2F79E-EBB1-474D-B6BD-E4B3362D0B75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05867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349" y="4250949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349" y="2209800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349" y="482721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032" y="4250949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032" y="2209800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018" y="482721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7" y="4250949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3527" y="2209800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3432" y="482721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4607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167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BDB79-3F32-4A95-AF35-9D95738E0D01}" type="datetimeFigureOut">
              <a:rPr lang="en-GB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27/03/2017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2F79E-EBB1-474D-B6BD-E4B3362D0B75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02473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BDB79-3F32-4A95-AF35-9D95738E0D01}" type="datetimeFigureOut">
              <a:rPr lang="en-GB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27/03/2017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2F79E-EBB1-474D-B6BD-E4B3362D0B75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354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65AE1-35FC-4314-BBD1-5F030E4E0E26}" type="datetimeFigureOut">
              <a:rPr lang="en-GB" smtClean="0"/>
              <a:t>27/03/2017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hangingPunct="0"/>
            <a:fld id="{86CB4B4D-7CA3-9044-876B-883B54F8677D}" type="slidenum">
              <a:rPr lang="en-GB" kern="0" smtClean="0"/>
              <a:pPr hangingPunct="0"/>
              <a:t>‹#›</a:t>
            </a:fld>
            <a:endParaRPr lang="en-GB" kern="0"/>
          </a:p>
        </p:txBody>
      </p:sp>
    </p:spTree>
    <p:extLst>
      <p:ext uri="{BB962C8B-B14F-4D97-AF65-F5344CB8AC3E}">
        <p14:creationId xmlns:p14="http://schemas.microsoft.com/office/powerpoint/2010/main" val="204135900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8161" y="430218"/>
            <a:ext cx="131445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348" y="887414"/>
            <a:ext cx="5567362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BDB79-3F32-4A95-AF35-9D95738E0D01}" type="datetimeFigureOut">
              <a:rPr lang="en-GB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27/03/2017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2F79E-EBB1-474D-B6BD-E4B3362D0B75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56209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218" y="1447805"/>
            <a:ext cx="6619244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218" y="4777380"/>
            <a:ext cx="6619244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BDB79-3F32-4A95-AF35-9D95738E0D01}" type="datetimeFigureOut">
              <a:rPr lang="en-GB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27/03/2017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2F79E-EBB1-474D-B6BD-E4B3362D0B75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07292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BDB79-3F32-4A95-AF35-9D95738E0D01}" type="datetimeFigureOut">
              <a:rPr lang="en-GB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27/03/2017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2F79E-EBB1-474D-B6BD-E4B3362D0B75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26713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9" y="2861736"/>
            <a:ext cx="6619243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8" y="4777381"/>
            <a:ext cx="6619244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BDB79-3F32-4A95-AF35-9D95738E0D01}" type="datetimeFigureOut">
              <a:rPr lang="en-GB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27/03/2017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2F79E-EBB1-474D-B6BD-E4B3362D0B75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1196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485" y="2060577"/>
            <a:ext cx="3297254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0872" y="2056093"/>
            <a:ext cx="3297256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BDB79-3F32-4A95-AF35-9D95738E0D01}" type="datetimeFigureOut">
              <a:rPr lang="en-GB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27/03/2017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2F79E-EBB1-474D-B6BD-E4B3362D0B75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09332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5" y="1905000"/>
            <a:ext cx="32972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485" y="2514600"/>
            <a:ext cx="3297254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0873" y="1905000"/>
            <a:ext cx="32972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0873" y="2514600"/>
            <a:ext cx="3297254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BDB79-3F32-4A95-AF35-9D95738E0D01}" type="datetimeFigureOut">
              <a:rPr lang="en-GB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27/03/2017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2F79E-EBB1-474D-B6BD-E4B3362D0B75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54938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BDB79-3F32-4A95-AF35-9D95738E0D01}" type="datetimeFigureOut">
              <a:rPr lang="en-GB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27/03/2017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2F79E-EBB1-474D-B6BD-E4B3362D0B75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16006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BDB79-3F32-4A95-AF35-9D95738E0D01}" type="datetimeFigureOut">
              <a:rPr lang="en-GB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27/03/2017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2F79E-EBB1-474D-B6BD-E4B3362D0B75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06771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447800"/>
            <a:ext cx="2550798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8462" y="1447800"/>
            <a:ext cx="3896998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8" y="3129285"/>
            <a:ext cx="2550797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BDB79-3F32-4A95-AF35-9D95738E0D01}" type="datetimeFigureOut">
              <a:rPr lang="en-GB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27/03/2017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2F79E-EBB1-474D-B6BD-E4B3362D0B75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54808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432" y="1854192"/>
            <a:ext cx="3819680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2160" y="1143000"/>
            <a:ext cx="24003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8" y="3657600"/>
            <a:ext cx="3813734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BDB79-3F32-4A95-AF35-9D95738E0D01}" type="datetimeFigureOut">
              <a:rPr lang="en-GB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27/03/2017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2F79E-EBB1-474D-B6BD-E4B3362D0B75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363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65AE1-35FC-4314-BBD1-5F030E4E0E26}" type="datetimeFigureOut">
              <a:rPr lang="en-GB" smtClean="0"/>
              <a:t>27/03/2017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hangingPunct="0"/>
            <a:fld id="{86CB4B4D-7CA3-9044-876B-883B54F8677D}" type="slidenum">
              <a:rPr lang="en-GB" kern="0" smtClean="0"/>
              <a:pPr hangingPunct="0"/>
              <a:t>‹#›</a:t>
            </a:fld>
            <a:endParaRPr lang="en-GB" kern="0"/>
          </a:p>
        </p:txBody>
      </p:sp>
    </p:spTree>
    <p:extLst>
      <p:ext uri="{BB962C8B-B14F-4D97-AF65-F5344CB8AC3E}">
        <p14:creationId xmlns:p14="http://schemas.microsoft.com/office/powerpoint/2010/main" val="413442238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9" y="4800587"/>
            <a:ext cx="6619243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218" y="685800"/>
            <a:ext cx="6619244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7" y="5367325"/>
            <a:ext cx="6619242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BDB79-3F32-4A95-AF35-9D95738E0D01}" type="datetimeFigureOut">
              <a:rPr lang="en-GB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27/03/2017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2F79E-EBB1-474D-B6BD-E4B3362D0B75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79857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8" y="1447800"/>
            <a:ext cx="6619244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8" y="3657600"/>
            <a:ext cx="6619244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BDB79-3F32-4A95-AF35-9D95738E0D01}" type="datetimeFigureOut">
              <a:rPr lang="en-GB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27/03/2017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2F79E-EBB1-474D-B6BD-E4B3362D0B75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5889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01" y="1447800"/>
            <a:ext cx="5999486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47802" y="3771174"/>
            <a:ext cx="5459737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8" y="4350657"/>
            <a:ext cx="6619244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BDB79-3F32-4A95-AF35-9D95738E0D01}" type="datetimeFigureOut">
              <a:rPr lang="en-GB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27/03/2017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2F79E-EBB1-474D-B6BD-E4B3362D0B75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3721" y="971254"/>
            <a:ext cx="601434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549E39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97868" y="2613788"/>
            <a:ext cx="601434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549E39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9071270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3124201"/>
            <a:ext cx="6619245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8" y="4777381"/>
            <a:ext cx="6619244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BDB79-3F32-4A95-AF35-9D95738E0D01}" type="datetimeFigureOut">
              <a:rPr lang="en-GB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27/03/2017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2F79E-EBB1-474D-B6BD-E4B3362D0B75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16804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712" y="198120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349" y="266700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2747" y="1981200"/>
            <a:ext cx="220218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4829" y="266700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7" y="1981200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3527" y="266700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4607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167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BDB79-3F32-4A95-AF35-9D95738E0D01}" type="datetimeFigureOut">
              <a:rPr lang="en-GB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27/03/2017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2F79E-EBB1-474D-B6BD-E4B3362D0B75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72464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349" y="4250949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349" y="2209800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349" y="482721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032" y="4250949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032" y="2209800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018" y="482721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7" y="4250949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3527" y="2209800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3432" y="482721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4607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167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BDB79-3F32-4A95-AF35-9D95738E0D01}" type="datetimeFigureOut">
              <a:rPr lang="en-GB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27/03/2017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2F79E-EBB1-474D-B6BD-E4B3362D0B75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93259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BDB79-3F32-4A95-AF35-9D95738E0D01}" type="datetimeFigureOut">
              <a:rPr lang="en-GB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27/03/2017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2F79E-EBB1-474D-B6BD-E4B3362D0B75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22511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8161" y="430218"/>
            <a:ext cx="131445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348" y="887414"/>
            <a:ext cx="5567362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BDB79-3F32-4A95-AF35-9D95738E0D01}" type="datetimeFigureOut">
              <a:rPr lang="en-GB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27/03/2017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2F79E-EBB1-474D-B6BD-E4B3362D0B75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44332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4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3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728AF-66F3-4B13-8156-82D844F4045D}" type="datetimeFigureOut">
              <a:rPr lang="en-GB" smtClean="0">
                <a:solidFill>
                  <a:srgbClr val="98C723">
                    <a:shade val="75000"/>
                  </a:srgbClr>
                </a:solidFill>
              </a:rPr>
              <a:pPr/>
              <a:t>27/03/2017</a:t>
            </a:fld>
            <a:endParaRPr lang="en-GB">
              <a:solidFill>
                <a:srgbClr val="98C723">
                  <a:shade val="75000"/>
                </a:srgbClr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98C723">
                  <a:shade val="75000"/>
                </a:srgb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2F086E6-30D5-4720-A8C4-CCF98E5C1BFE}" type="slidenum">
              <a:rPr lang="en-GB" smtClean="0">
                <a:solidFill>
                  <a:srgbClr val="98C723">
                    <a:shade val="75000"/>
                  </a:srgbClr>
                </a:solidFill>
              </a:rPr>
              <a:pPr/>
              <a:t>‹#›</a:t>
            </a:fld>
            <a:endParaRPr lang="en-GB">
              <a:solidFill>
                <a:srgbClr val="98C723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8695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728AF-66F3-4B13-8156-82D844F4045D}" type="datetimeFigureOut">
              <a:rPr lang="en-GB" smtClean="0">
                <a:solidFill>
                  <a:srgbClr val="98C723">
                    <a:shade val="75000"/>
                  </a:srgbClr>
                </a:solidFill>
              </a:rPr>
              <a:pPr/>
              <a:t>27/03/2017</a:t>
            </a:fld>
            <a:endParaRPr lang="en-GB">
              <a:solidFill>
                <a:srgbClr val="98C723">
                  <a:shade val="75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2"/>
            <a:ext cx="2895600" cy="288925"/>
          </a:xfrm>
        </p:spPr>
        <p:txBody>
          <a:bodyPr/>
          <a:lstStyle/>
          <a:p>
            <a:endParaRPr lang="en-GB">
              <a:solidFill>
                <a:srgbClr val="98C723">
                  <a:shade val="75000"/>
                </a:srgb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2F086E6-30D5-4720-A8C4-CCF98E5C1BFE}" type="slidenum">
              <a:rPr lang="en-GB" smtClean="0">
                <a:solidFill>
                  <a:srgbClr val="98C723">
                    <a:shade val="75000"/>
                  </a:srgbClr>
                </a:solidFill>
              </a:rPr>
              <a:pPr/>
              <a:t>‹#›</a:t>
            </a:fld>
            <a:endParaRPr lang="en-GB">
              <a:solidFill>
                <a:srgbClr val="98C723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968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65AE1-35FC-4314-BBD1-5F030E4E0E26}" type="datetimeFigureOut">
              <a:rPr lang="en-GB" smtClean="0"/>
              <a:t>27/03/2017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140785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4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728AF-66F3-4B13-8156-82D844F4045D}" type="datetimeFigureOut">
              <a:rPr lang="en-GB" smtClean="0">
                <a:solidFill>
                  <a:srgbClr val="98C723">
                    <a:shade val="75000"/>
                  </a:srgbClr>
                </a:solidFill>
              </a:rPr>
              <a:pPr/>
              <a:t>27/03/2017</a:t>
            </a:fld>
            <a:endParaRPr lang="en-GB">
              <a:solidFill>
                <a:srgbClr val="98C723">
                  <a:shade val="75000"/>
                </a:srgb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98C723">
                  <a:shade val="75000"/>
                </a:srgb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86E6-30D5-4720-A8C4-CCF98E5C1BFE}" type="slidenum">
              <a:rPr lang="en-GB" smtClean="0">
                <a:solidFill>
                  <a:srgbClr val="98C723">
                    <a:shade val="75000"/>
                  </a:srgbClr>
                </a:solidFill>
              </a:rPr>
              <a:pPr/>
              <a:t>‹#›</a:t>
            </a:fld>
            <a:endParaRPr lang="en-GB">
              <a:solidFill>
                <a:srgbClr val="98C723">
                  <a:shade val="75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7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2723646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728AF-66F3-4B13-8156-82D844F4045D}" type="datetimeFigureOut">
              <a:rPr lang="en-GB" smtClean="0">
                <a:solidFill>
                  <a:srgbClr val="98C723">
                    <a:shade val="75000"/>
                  </a:srgbClr>
                </a:solidFill>
              </a:rPr>
              <a:pPr/>
              <a:t>27/03/2017</a:t>
            </a:fld>
            <a:endParaRPr lang="en-GB">
              <a:solidFill>
                <a:srgbClr val="98C723">
                  <a:shade val="75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98C723">
                  <a:shade val="75000"/>
                </a:srgbClr>
              </a:solidFill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86E6-30D5-4720-A8C4-CCF98E5C1BFE}" type="slidenum">
              <a:rPr lang="en-GB" smtClean="0">
                <a:solidFill>
                  <a:srgbClr val="98C723">
                    <a:shade val="75000"/>
                  </a:srgbClr>
                </a:solidFill>
              </a:rPr>
              <a:pPr/>
              <a:t>‹#›</a:t>
            </a:fld>
            <a:endParaRPr lang="en-GB">
              <a:solidFill>
                <a:srgbClr val="98C723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36153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5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5" y="1316039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9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728AF-66F3-4B13-8156-82D844F4045D}" type="datetimeFigureOut">
              <a:rPr lang="en-GB" smtClean="0">
                <a:solidFill>
                  <a:srgbClr val="98C723">
                    <a:shade val="75000"/>
                  </a:srgbClr>
                </a:solidFill>
              </a:rPr>
              <a:pPr/>
              <a:t>27/03/2017</a:t>
            </a:fld>
            <a:endParaRPr lang="en-GB">
              <a:solidFill>
                <a:srgbClr val="98C723">
                  <a:shade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98C723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2F086E6-30D5-4720-A8C4-CCF98E5C1BFE}" type="slidenum">
              <a:rPr lang="en-GB" smtClean="0">
                <a:solidFill>
                  <a:srgbClr val="98C723">
                    <a:shade val="75000"/>
                  </a:srgbClr>
                </a:solidFill>
              </a:rPr>
              <a:pPr/>
              <a:t>‹#›</a:t>
            </a:fld>
            <a:endParaRPr lang="en-GB">
              <a:solidFill>
                <a:srgbClr val="98C723">
                  <a:shade val="75000"/>
                </a:srgbClr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52688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728AF-66F3-4B13-8156-82D844F4045D}" type="datetimeFigureOut">
              <a:rPr lang="en-GB" smtClean="0">
                <a:solidFill>
                  <a:srgbClr val="98C723">
                    <a:shade val="75000"/>
                  </a:srgbClr>
                </a:solidFill>
              </a:rPr>
              <a:pPr/>
              <a:t>27/03/2017</a:t>
            </a:fld>
            <a:endParaRPr lang="en-GB">
              <a:solidFill>
                <a:srgbClr val="98C723">
                  <a:shade val="75000"/>
                </a:srgbClr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98C723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86E6-30D5-4720-A8C4-CCF98E5C1BFE}" type="slidenum">
              <a:rPr lang="en-GB" smtClean="0">
                <a:solidFill>
                  <a:srgbClr val="98C723">
                    <a:shade val="75000"/>
                  </a:srgbClr>
                </a:solidFill>
              </a:rPr>
              <a:pPr/>
              <a:t>‹#›</a:t>
            </a:fld>
            <a:endParaRPr lang="en-GB">
              <a:solidFill>
                <a:srgbClr val="98C723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07646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728AF-66F3-4B13-8156-82D844F4045D}" type="datetimeFigureOut">
              <a:rPr lang="en-GB" smtClean="0">
                <a:solidFill>
                  <a:srgbClr val="98C723">
                    <a:shade val="75000"/>
                  </a:srgbClr>
                </a:solidFill>
              </a:rPr>
              <a:pPr/>
              <a:t>27/03/2017</a:t>
            </a:fld>
            <a:endParaRPr lang="en-GB">
              <a:solidFill>
                <a:srgbClr val="98C723">
                  <a:shade val="75000"/>
                </a:srgbClr>
              </a:solidFill>
            </a:endParaRPr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98C723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86E6-30D5-4720-A8C4-CCF98E5C1BFE}" type="slidenum">
              <a:rPr lang="en-GB" smtClean="0">
                <a:solidFill>
                  <a:srgbClr val="98C723">
                    <a:shade val="75000"/>
                  </a:srgbClr>
                </a:solidFill>
              </a:rPr>
              <a:pPr/>
              <a:t>‹#›</a:t>
            </a:fld>
            <a:endParaRPr lang="en-GB">
              <a:solidFill>
                <a:srgbClr val="98C723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45564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9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1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728AF-66F3-4B13-8156-82D844F4045D}" type="datetimeFigureOut">
              <a:rPr lang="en-GB" smtClean="0">
                <a:solidFill>
                  <a:srgbClr val="98C723">
                    <a:shade val="75000"/>
                  </a:srgbClr>
                </a:solidFill>
              </a:rPr>
              <a:pPr/>
              <a:t>27/03/2017</a:t>
            </a:fld>
            <a:endParaRPr lang="en-GB">
              <a:solidFill>
                <a:srgbClr val="98C723">
                  <a:shade val="75000"/>
                </a:srgbClr>
              </a:solidFill>
            </a:endParaRPr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98C723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86E6-30D5-4720-A8C4-CCF98E5C1BFE}" type="slidenum">
              <a:rPr lang="en-GB" smtClean="0">
                <a:solidFill>
                  <a:srgbClr val="98C723">
                    <a:shade val="75000"/>
                  </a:srgbClr>
                </a:solidFill>
              </a:rPr>
              <a:pPr/>
              <a:t>‹#›</a:t>
            </a:fld>
            <a:endParaRPr lang="en-GB">
              <a:solidFill>
                <a:srgbClr val="98C723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74869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728AF-66F3-4B13-8156-82D844F4045D}" type="datetimeFigureOut">
              <a:rPr lang="en-GB" smtClean="0">
                <a:solidFill>
                  <a:srgbClr val="98C723">
                    <a:shade val="75000"/>
                  </a:srgbClr>
                </a:solidFill>
              </a:rPr>
              <a:pPr/>
              <a:t>27/03/2017</a:t>
            </a:fld>
            <a:endParaRPr lang="en-GB">
              <a:solidFill>
                <a:srgbClr val="98C723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98C723">
                  <a:shade val="75000"/>
                </a:srgbClr>
              </a:solidFill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86E6-30D5-4720-A8C4-CCF98E5C1BFE}" type="slidenum">
              <a:rPr lang="en-GB" smtClean="0">
                <a:solidFill>
                  <a:srgbClr val="98C723">
                    <a:shade val="75000"/>
                  </a:srgbClr>
                </a:solidFill>
              </a:rPr>
              <a:pPr/>
              <a:t>‹#›</a:t>
            </a:fld>
            <a:endParaRPr lang="en-GB">
              <a:solidFill>
                <a:srgbClr val="98C723">
                  <a:shade val="75000"/>
                </a:srgbClr>
              </a:solidFill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273358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728AF-66F3-4B13-8156-82D844F4045D}" type="datetimeFigureOut">
              <a:rPr lang="en-GB" smtClean="0">
                <a:solidFill>
                  <a:srgbClr val="98C723">
                    <a:shade val="75000"/>
                  </a:srgbClr>
                </a:solidFill>
              </a:rPr>
              <a:pPr/>
              <a:t>27/03/2017</a:t>
            </a:fld>
            <a:endParaRPr lang="en-GB">
              <a:solidFill>
                <a:srgbClr val="98C723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98C723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86E6-30D5-4720-A8C4-CCF98E5C1BFE}" type="slidenum">
              <a:rPr lang="en-GB" smtClean="0">
                <a:solidFill>
                  <a:srgbClr val="98C723">
                    <a:shade val="75000"/>
                  </a:srgbClr>
                </a:solidFill>
              </a:rPr>
              <a:pPr/>
              <a:t>‹#›</a:t>
            </a:fld>
            <a:endParaRPr lang="en-GB">
              <a:solidFill>
                <a:srgbClr val="98C723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45394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8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8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728AF-66F3-4B13-8156-82D844F4045D}" type="datetimeFigureOut">
              <a:rPr lang="en-GB" smtClean="0">
                <a:solidFill>
                  <a:srgbClr val="98C723">
                    <a:shade val="75000"/>
                  </a:srgbClr>
                </a:solidFill>
              </a:rPr>
              <a:pPr/>
              <a:t>27/03/2017</a:t>
            </a:fld>
            <a:endParaRPr lang="en-GB">
              <a:solidFill>
                <a:srgbClr val="98C723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98C723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86E6-30D5-4720-A8C4-CCF98E5C1BFE}" type="slidenum">
              <a:rPr lang="en-GB" smtClean="0">
                <a:solidFill>
                  <a:srgbClr val="98C723">
                    <a:shade val="75000"/>
                  </a:srgbClr>
                </a:solidFill>
              </a:rPr>
              <a:pPr/>
              <a:t>‹#›</a:t>
            </a:fld>
            <a:endParaRPr lang="en-GB">
              <a:solidFill>
                <a:srgbClr val="98C723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570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65AE1-35FC-4314-BBD1-5F030E4E0E26}" type="datetimeFigureOut">
              <a:rPr lang="en-GB" smtClean="0"/>
              <a:t>27/03/2017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7851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65AE1-35FC-4314-BBD1-5F030E4E0E26}" type="datetimeFigureOut">
              <a:rPr lang="en-GB" smtClean="0"/>
              <a:t>27/03/2017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hangingPunct="0"/>
            <a:fld id="{86CB4B4D-7CA3-9044-876B-883B54F8677D}" type="slidenum">
              <a:rPr lang="en-GB" kern="0" smtClean="0"/>
              <a:pPr hangingPunct="0"/>
              <a:t>‹#›</a:t>
            </a:fld>
            <a:endParaRPr lang="en-GB" kern="0"/>
          </a:p>
        </p:txBody>
      </p:sp>
    </p:spTree>
    <p:extLst>
      <p:ext uri="{BB962C8B-B14F-4D97-AF65-F5344CB8AC3E}">
        <p14:creationId xmlns:p14="http://schemas.microsoft.com/office/powerpoint/2010/main" val="1294657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65AE1-35FC-4314-BBD1-5F030E4E0E26}" type="datetimeFigureOut">
              <a:rPr lang="en-GB" smtClean="0"/>
              <a:t>27/03/2017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hangingPunct="0"/>
            <a:fld id="{86CB4B4D-7CA3-9044-876B-883B54F8677D}" type="slidenum">
              <a:rPr lang="en-GB" kern="0" smtClean="0"/>
              <a:pPr hangingPunct="0"/>
              <a:t>‹#›</a:t>
            </a:fld>
            <a:endParaRPr lang="en-GB" kern="0"/>
          </a:p>
        </p:txBody>
      </p:sp>
    </p:spTree>
    <p:extLst>
      <p:ext uri="{BB962C8B-B14F-4D97-AF65-F5344CB8AC3E}">
        <p14:creationId xmlns:p14="http://schemas.microsoft.com/office/powerpoint/2010/main" val="728653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5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Relationship Id="rId22" Type="http://schemas.openxmlformats.org/officeDocument/2006/relationships/image" Target="../media/image5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765AE1-35FC-4314-BBD1-5F030E4E0E26}" type="datetimeFigureOut">
              <a:rPr lang="en-GB" smtClean="0"/>
              <a:t>27/03/2017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/>
            <a:fld id="{86CB4B4D-7CA3-9044-876B-883B54F8677D}" type="slidenum">
              <a:rPr lang="en-GB" kern="0" smtClean="0"/>
              <a:pPr hangingPunct="0"/>
              <a:t>‹#›</a:t>
            </a:fld>
            <a:endParaRPr lang="en-GB" kern="0"/>
          </a:p>
        </p:txBody>
      </p:sp>
    </p:spTree>
    <p:extLst>
      <p:ext uri="{BB962C8B-B14F-4D97-AF65-F5344CB8AC3E}">
        <p14:creationId xmlns:p14="http://schemas.microsoft.com/office/powerpoint/2010/main" val="1692482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2" r:id="rId1"/>
    <p:sldLayoutId id="2147484103" r:id="rId2"/>
    <p:sldLayoutId id="2147484104" r:id="rId3"/>
    <p:sldLayoutId id="2147484105" r:id="rId4"/>
    <p:sldLayoutId id="2147484106" r:id="rId5"/>
    <p:sldLayoutId id="2147484107" r:id="rId6"/>
    <p:sldLayoutId id="2147484108" r:id="rId7"/>
    <p:sldLayoutId id="2147484109" r:id="rId8"/>
    <p:sldLayoutId id="2147484110" r:id="rId9"/>
    <p:sldLayoutId id="2147484111" r:id="rId10"/>
    <p:sldLayoutId id="2147484112" r:id="rId11"/>
    <p:sldLayoutId id="214748411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785A027-FB3E-468B-B586-1A3F4B6983B9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27/03/2017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C518E18-7636-42C0-8E0B-1DF28765CCB7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92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5" r:id="rId1"/>
    <p:sldLayoutId id="2147484116" r:id="rId2"/>
    <p:sldLayoutId id="2147484117" r:id="rId3"/>
    <p:sldLayoutId id="2147484118" r:id="rId4"/>
    <p:sldLayoutId id="2147484119" r:id="rId5"/>
    <p:sldLayoutId id="2147484120" r:id="rId6"/>
    <p:sldLayoutId id="2147484121" r:id="rId7"/>
    <p:sldLayoutId id="2147484122" r:id="rId8"/>
    <p:sldLayoutId id="2147484123" r:id="rId9"/>
    <p:sldLayoutId id="2147484124" r:id="rId10"/>
    <p:sldLayoutId id="214748412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2" y="2669690"/>
            <a:ext cx="302775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2" y="2892352"/>
            <a:ext cx="1141809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6456759" y="1676400"/>
            <a:ext cx="211455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60" y="5"/>
            <a:ext cx="1202540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6761" y="6096000"/>
            <a:ext cx="745301" cy="762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585" y="452718"/>
            <a:ext cx="7053542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4" y="2052923"/>
            <a:ext cx="6709906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2907" y="1828801"/>
            <a:ext cx="990599" cy="2285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fld id="{9785A027-FB3E-468B-B586-1A3F4B6983B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27/03/2017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1208" y="3263402"/>
            <a:ext cx="3859795" cy="2286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4408" y="295733"/>
            <a:ext cx="62864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C518E18-7636-42C0-8E0B-1DF28765CCB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3841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27" r:id="rId1"/>
    <p:sldLayoutId id="2147484128" r:id="rId2"/>
    <p:sldLayoutId id="2147484129" r:id="rId3"/>
    <p:sldLayoutId id="2147484130" r:id="rId4"/>
    <p:sldLayoutId id="2147484131" r:id="rId5"/>
    <p:sldLayoutId id="2147484132" r:id="rId6"/>
    <p:sldLayoutId id="2147484133" r:id="rId7"/>
    <p:sldLayoutId id="2147484134" r:id="rId8"/>
    <p:sldLayoutId id="2147484135" r:id="rId9"/>
    <p:sldLayoutId id="2147484136" r:id="rId10"/>
    <p:sldLayoutId id="2147484137" r:id="rId11"/>
    <p:sldLayoutId id="2147484138" r:id="rId12"/>
    <p:sldLayoutId id="2147484139" r:id="rId13"/>
    <p:sldLayoutId id="2147484140" r:id="rId14"/>
    <p:sldLayoutId id="2147484141" r:id="rId15"/>
    <p:sldLayoutId id="2147484142" r:id="rId16"/>
    <p:sldLayoutId id="2147484143" r:id="rId17"/>
  </p:sldLayoutIdLst>
  <p:txStyles>
    <p:titleStyle>
      <a:lvl1pPr algn="l" defTabSz="457189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891" indent="-342891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32" indent="-28574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2971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160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349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537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726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8914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103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2" y="2669690"/>
            <a:ext cx="302775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2" y="2892352"/>
            <a:ext cx="1141809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6456759" y="1676400"/>
            <a:ext cx="211455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60" y="5"/>
            <a:ext cx="1202540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6761" y="6096000"/>
            <a:ext cx="745301" cy="762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585" y="452718"/>
            <a:ext cx="7053542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4" y="2052923"/>
            <a:ext cx="6709906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2907" y="1828801"/>
            <a:ext cx="990599" cy="2285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fld id="{9785A027-FB3E-468B-B586-1A3F4B6983B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27/03/2017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1208" y="3263402"/>
            <a:ext cx="3859795" cy="2286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4408" y="295733"/>
            <a:ext cx="62864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C518E18-7636-42C0-8E0B-1DF28765CCB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4404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45" r:id="rId1"/>
    <p:sldLayoutId id="2147484146" r:id="rId2"/>
    <p:sldLayoutId id="2147484147" r:id="rId3"/>
    <p:sldLayoutId id="2147484148" r:id="rId4"/>
    <p:sldLayoutId id="2147484149" r:id="rId5"/>
    <p:sldLayoutId id="2147484150" r:id="rId6"/>
    <p:sldLayoutId id="2147484151" r:id="rId7"/>
    <p:sldLayoutId id="2147484152" r:id="rId8"/>
    <p:sldLayoutId id="2147484153" r:id="rId9"/>
    <p:sldLayoutId id="2147484154" r:id="rId10"/>
    <p:sldLayoutId id="2147484155" r:id="rId11"/>
    <p:sldLayoutId id="2147484156" r:id="rId12"/>
    <p:sldLayoutId id="2147484157" r:id="rId13"/>
    <p:sldLayoutId id="2147484158" r:id="rId14"/>
    <p:sldLayoutId id="2147484159" r:id="rId15"/>
    <p:sldLayoutId id="2147484160" r:id="rId16"/>
    <p:sldLayoutId id="2147484161" r:id="rId17"/>
  </p:sldLayoutIdLst>
  <p:txStyles>
    <p:titleStyle>
      <a:lvl1pPr algn="l" defTabSz="457189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891" indent="-342891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32" indent="-28574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2971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160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349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537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726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8914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103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9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4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2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F3728AF-66F3-4B13-8156-82D844F4045D}" type="datetimeFigureOut">
              <a:rPr lang="en-GB" smtClean="0">
                <a:solidFill>
                  <a:srgbClr val="98C723">
                    <a:shade val="75000"/>
                  </a:srgbClr>
                </a:solidFill>
              </a:rPr>
              <a:pPr/>
              <a:t>27/03/2017</a:t>
            </a:fld>
            <a:endParaRPr lang="en-GB">
              <a:solidFill>
                <a:srgbClr val="98C723">
                  <a:shade val="75000"/>
                </a:srgbClr>
              </a:solidFill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2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GB">
              <a:solidFill>
                <a:srgbClr val="98C723">
                  <a:shade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2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2F086E6-30D5-4720-A8C4-CCF98E5C1BFE}" type="slidenum">
              <a:rPr lang="en-GB" smtClean="0">
                <a:solidFill>
                  <a:srgbClr val="98C723">
                    <a:shade val="75000"/>
                  </a:srgbClr>
                </a:solidFill>
              </a:rPr>
              <a:pPr/>
              <a:t>‹#›</a:t>
            </a:fld>
            <a:endParaRPr lang="en-GB">
              <a:solidFill>
                <a:srgbClr val="98C723">
                  <a:shade val="75000"/>
                </a:srgbClr>
              </a:solidFill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9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994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3" r:id="rId1"/>
    <p:sldLayoutId id="2147484164" r:id="rId2"/>
    <p:sldLayoutId id="2147484165" r:id="rId3"/>
    <p:sldLayoutId id="2147484166" r:id="rId4"/>
    <p:sldLayoutId id="2147484167" r:id="rId5"/>
    <p:sldLayoutId id="2147484168" r:id="rId6"/>
    <p:sldLayoutId id="2147484169" r:id="rId7"/>
    <p:sldLayoutId id="2147484170" r:id="rId8"/>
    <p:sldLayoutId id="2147484171" r:id="rId9"/>
    <p:sldLayoutId id="2147484172" r:id="rId10"/>
    <p:sldLayoutId id="214748417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Di\Prospectus 2013\Steve\Art Final\Ofsted Wall Art JPE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9" y="764704"/>
            <a:ext cx="9136041" cy="544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511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6"/>
          <p:cNvSpPr txBox="1">
            <a:spLocks noChangeArrowheads="1"/>
          </p:cNvSpPr>
          <p:nvPr/>
        </p:nvSpPr>
        <p:spPr bwMode="auto">
          <a:xfrm>
            <a:off x="440871" y="333375"/>
            <a:ext cx="810713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3600" b="1" dirty="0" smtClean="0">
                <a:solidFill>
                  <a:srgbClr val="FF0000"/>
                </a:solidFill>
              </a:rPr>
              <a:t>Revision techniques to be avoided</a:t>
            </a:r>
            <a:endParaRPr lang="en-GB" altLang="en-US" sz="3600" b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3850" y="1340768"/>
            <a:ext cx="8496300" cy="33932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sz="2800" b="1" dirty="0" smtClean="0"/>
              <a:t>Copying out your notes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en-GB" sz="2800" b="1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en-GB" sz="100" b="1" dirty="0"/>
          </a:p>
          <a:p>
            <a:pPr>
              <a:lnSpc>
                <a:spcPct val="150000"/>
              </a:lnSpc>
              <a:defRPr/>
            </a:pPr>
            <a:endParaRPr lang="en-GB" sz="200" b="1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sz="2800" b="1" dirty="0"/>
              <a:t>Highlighting/Underlining (can hinder revision</a:t>
            </a:r>
            <a:r>
              <a:rPr lang="en-GB" sz="2800" b="1" dirty="0" smtClean="0"/>
              <a:t>!!)</a:t>
            </a:r>
          </a:p>
          <a:p>
            <a:pPr>
              <a:lnSpc>
                <a:spcPct val="150000"/>
              </a:lnSpc>
              <a:defRPr/>
            </a:pPr>
            <a:endParaRPr lang="en-GB" sz="2800" b="1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sz="2800" b="1" dirty="0" smtClean="0"/>
              <a:t>Re-reading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139605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6"/>
          <p:cNvSpPr txBox="1">
            <a:spLocks noChangeArrowheads="1"/>
          </p:cNvSpPr>
          <p:nvPr/>
        </p:nvSpPr>
        <p:spPr bwMode="auto">
          <a:xfrm>
            <a:off x="971550" y="227239"/>
            <a:ext cx="7345363" cy="70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4000" b="1" dirty="0">
                <a:solidFill>
                  <a:srgbClr val="FF0000"/>
                </a:solidFill>
              </a:rPr>
              <a:t>HIGH VALUE REVISION</a:t>
            </a:r>
          </a:p>
        </p:txBody>
      </p:sp>
      <p:sp>
        <p:nvSpPr>
          <p:cNvPr id="7172" name="TextBox 1"/>
          <p:cNvSpPr txBox="1">
            <a:spLocks noChangeArrowheads="1"/>
          </p:cNvSpPr>
          <p:nvPr/>
        </p:nvSpPr>
        <p:spPr bwMode="auto">
          <a:xfrm>
            <a:off x="323850" y="1191594"/>
            <a:ext cx="84963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01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sz="3200" b="1" dirty="0" smtClean="0"/>
              <a:t>Translating information into a new form</a:t>
            </a:r>
            <a:endParaRPr lang="en-GB" altLang="en-US" sz="3200" b="1" dirty="0"/>
          </a:p>
          <a:p>
            <a:pPr marL="457200" indent="-4572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sz="3200" b="1" dirty="0" smtClean="0"/>
              <a:t>Self </a:t>
            </a:r>
            <a:r>
              <a:rPr lang="en-GB" altLang="en-US" sz="3200" b="1" dirty="0"/>
              <a:t>testing to check </a:t>
            </a:r>
            <a:r>
              <a:rPr lang="en-GB" altLang="en-US" sz="3200" b="1" dirty="0" smtClean="0"/>
              <a:t>knowledge</a:t>
            </a:r>
          </a:p>
          <a:p>
            <a:pPr marL="457200" indent="-4572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sz="3200" b="1" dirty="0" smtClean="0"/>
              <a:t>Recognising strengths and weaknesses </a:t>
            </a:r>
          </a:p>
          <a:p>
            <a:pPr marL="457200" indent="-4572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sz="3200" b="1" dirty="0" smtClean="0"/>
              <a:t>Past paper practice</a:t>
            </a:r>
          </a:p>
          <a:p>
            <a:pPr marL="457200" indent="-4572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sz="3200" b="1" dirty="0" smtClean="0"/>
              <a:t>Discussing ideas with others</a:t>
            </a:r>
            <a:endParaRPr lang="en-GB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74634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799" y="270933"/>
            <a:ext cx="8644467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FF0000"/>
                </a:solidFill>
              </a:rPr>
              <a:t>Revision strategy has let you down in the past?</a:t>
            </a:r>
          </a:p>
          <a:p>
            <a:endParaRPr lang="en-GB" sz="3200" dirty="0"/>
          </a:p>
          <a:p>
            <a:r>
              <a:rPr lang="en-GB" sz="3200" dirty="0" smtClean="0"/>
              <a:t>Ask for help</a:t>
            </a:r>
          </a:p>
          <a:p>
            <a:endParaRPr lang="en-GB" sz="3200" dirty="0" smtClean="0"/>
          </a:p>
          <a:p>
            <a:r>
              <a:rPr lang="en-GB" sz="3200" dirty="0" smtClean="0">
                <a:solidFill>
                  <a:srgbClr val="FF0000"/>
                </a:solidFill>
              </a:rPr>
              <a:t>Who from?</a:t>
            </a:r>
          </a:p>
          <a:p>
            <a:endParaRPr lang="en-GB" sz="3200" dirty="0" smtClean="0"/>
          </a:p>
          <a:p>
            <a:r>
              <a:rPr lang="en-GB" sz="3200" dirty="0" smtClean="0"/>
              <a:t>Your teachers!! </a:t>
            </a:r>
          </a:p>
          <a:p>
            <a:r>
              <a:rPr lang="en-GB" sz="3200" dirty="0" smtClean="0"/>
              <a:t>(4 days until Easter!)</a:t>
            </a:r>
          </a:p>
          <a:p>
            <a:endParaRPr lang="en-GB" sz="3200" dirty="0" smtClean="0"/>
          </a:p>
          <a:p>
            <a:endParaRPr lang="en-GB" sz="3200" dirty="0"/>
          </a:p>
          <a:p>
            <a:r>
              <a:rPr lang="en-GB" sz="3200" dirty="0" smtClean="0"/>
              <a:t>Or you could try the same thing ONE MORE TIME.  Maybe this time it will work!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79519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68.media.tumblr.com/42cf31f6dab59e40c0ce4997a4ed6d6e/tumblr_n5szlraEzv1qhejy8o1_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811" y="1809523"/>
            <a:ext cx="4762500" cy="491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827745" y="460899"/>
            <a:ext cx="748852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What makes effective revision?</a:t>
            </a:r>
            <a:endParaRPr lang="en-US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7196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7" name="image43.png" descr="image-20150520-30533-1l7kaev.png"/>
          <p:cNvPicPr>
            <a:picLocks noChangeAspect="1"/>
          </p:cNvPicPr>
          <p:nvPr/>
        </p:nvPicPr>
        <p:blipFill>
          <a:blip r:embed="rId2">
            <a:extLst/>
          </a:blip>
          <a:srcRect l="9468" t="17591" r="6923" b="6622"/>
          <a:stretch>
            <a:fillRect/>
          </a:stretch>
        </p:blipFill>
        <p:spPr>
          <a:xfrm>
            <a:off x="107504" y="1771836"/>
            <a:ext cx="8859852" cy="4309730"/>
          </a:xfrm>
          <a:prstGeom prst="rect">
            <a:avLst/>
          </a:prstGeom>
          <a:ln w="12700">
            <a:miter lim="400000"/>
          </a:ln>
        </p:spPr>
      </p:pic>
      <p:sp>
        <p:nvSpPr>
          <p:cNvPr id="1248" name="Shape 1248"/>
          <p:cNvSpPr/>
          <p:nvPr/>
        </p:nvSpPr>
        <p:spPr>
          <a:xfrm>
            <a:off x="233771" y="473187"/>
            <a:ext cx="8568953" cy="6364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0820" tIns="40820" rIns="40820" bIns="40820">
            <a:spAutoFit/>
          </a:bodyPr>
          <a:lstStyle>
            <a:lvl1pPr algn="ctr">
              <a:defRPr sz="57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hangingPunct="0"/>
            <a:r>
              <a:rPr lang="en-GB" sz="3600" kern="0" dirty="0" smtClean="0">
                <a:solidFill>
                  <a:srgbClr val="000000"/>
                </a:solidFill>
              </a:rPr>
              <a:t>Spacing and repeating</a:t>
            </a:r>
            <a:endParaRPr sz="3600" kern="0" dirty="0">
              <a:solidFill>
                <a:srgbClr val="000000"/>
              </a:solidFill>
            </a:endParaRPr>
          </a:p>
        </p:txBody>
      </p:sp>
      <p:sp>
        <p:nvSpPr>
          <p:cNvPr id="1249" name="Shape 1249"/>
          <p:cNvSpPr/>
          <p:nvPr/>
        </p:nvSpPr>
        <p:spPr>
          <a:xfrm>
            <a:off x="1298864" y="3873347"/>
            <a:ext cx="1091044" cy="1"/>
          </a:xfrm>
          <a:prstGeom prst="line">
            <a:avLst/>
          </a:prstGeom>
          <a:ln w="19050">
            <a:solidFill>
              <a:srgbClr val="000000"/>
            </a:solidFill>
            <a:headEnd type="triangle"/>
            <a:tailEnd type="triangle"/>
          </a:ln>
        </p:spPr>
        <p:txBody>
          <a:bodyPr lIns="17144" tIns="17144" rIns="17144" bIns="17144"/>
          <a:lstStyle/>
          <a:p>
            <a:pPr hangingPunct="0"/>
            <a:endParaRPr sz="1200" kern="0">
              <a:solidFill>
                <a:srgbClr val="000000"/>
              </a:solidFill>
              <a:sym typeface="Helvetica"/>
            </a:endParaRPr>
          </a:p>
        </p:txBody>
      </p:sp>
      <p:sp>
        <p:nvSpPr>
          <p:cNvPr id="1250" name="Shape 1250"/>
          <p:cNvSpPr/>
          <p:nvPr/>
        </p:nvSpPr>
        <p:spPr>
          <a:xfrm>
            <a:off x="1173995" y="3873347"/>
            <a:ext cx="1008113" cy="2671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0820" tIns="40820" rIns="40820" bIns="40820">
            <a:spAutoFit/>
          </a:bodyPr>
          <a:lstStyle>
            <a:lvl1pPr algn="ctr">
              <a:defRPr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hangingPunct="0"/>
            <a:r>
              <a:rPr sz="1200" kern="0">
                <a:solidFill>
                  <a:srgbClr val="000000"/>
                </a:solidFill>
              </a:rPr>
              <a:t>1 day</a:t>
            </a:r>
          </a:p>
        </p:txBody>
      </p:sp>
      <p:sp>
        <p:nvSpPr>
          <p:cNvPr id="1251" name="Shape 1251"/>
          <p:cNvSpPr/>
          <p:nvPr/>
        </p:nvSpPr>
        <p:spPr>
          <a:xfrm>
            <a:off x="2389908" y="3873347"/>
            <a:ext cx="1808423" cy="1"/>
          </a:xfrm>
          <a:prstGeom prst="line">
            <a:avLst/>
          </a:prstGeom>
          <a:ln w="19050">
            <a:solidFill>
              <a:srgbClr val="000000"/>
            </a:solidFill>
            <a:headEnd type="triangle"/>
            <a:tailEnd type="triangle"/>
          </a:ln>
        </p:spPr>
        <p:txBody>
          <a:bodyPr lIns="17144" tIns="17144" rIns="17144" bIns="17144"/>
          <a:lstStyle/>
          <a:p>
            <a:pPr hangingPunct="0"/>
            <a:endParaRPr sz="1200" kern="0">
              <a:solidFill>
                <a:srgbClr val="000000"/>
              </a:solidFill>
              <a:sym typeface="Helvetica"/>
            </a:endParaRPr>
          </a:p>
        </p:txBody>
      </p:sp>
      <p:sp>
        <p:nvSpPr>
          <p:cNvPr id="1252" name="Shape 1252"/>
          <p:cNvSpPr/>
          <p:nvPr/>
        </p:nvSpPr>
        <p:spPr>
          <a:xfrm>
            <a:off x="2667033" y="3873347"/>
            <a:ext cx="1008113" cy="2671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0820" tIns="40820" rIns="40820" bIns="40820">
            <a:spAutoFit/>
          </a:bodyPr>
          <a:lstStyle>
            <a:lvl1pPr algn="ctr">
              <a:defRPr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hangingPunct="0"/>
            <a:r>
              <a:rPr sz="1200" kern="0" dirty="0">
                <a:solidFill>
                  <a:srgbClr val="000000"/>
                </a:solidFill>
              </a:rPr>
              <a:t>6 days</a:t>
            </a:r>
          </a:p>
        </p:txBody>
      </p:sp>
      <p:sp>
        <p:nvSpPr>
          <p:cNvPr id="1253" name="Shape 1253"/>
          <p:cNvSpPr/>
          <p:nvPr/>
        </p:nvSpPr>
        <p:spPr>
          <a:xfrm>
            <a:off x="4198331" y="3873347"/>
            <a:ext cx="2690842" cy="1"/>
          </a:xfrm>
          <a:prstGeom prst="line">
            <a:avLst/>
          </a:prstGeom>
          <a:ln w="19050">
            <a:solidFill>
              <a:srgbClr val="000000"/>
            </a:solidFill>
            <a:headEnd type="triangle"/>
            <a:tailEnd type="triangle"/>
          </a:ln>
        </p:spPr>
        <p:txBody>
          <a:bodyPr lIns="17144" tIns="17144" rIns="17144" bIns="17144"/>
          <a:lstStyle/>
          <a:p>
            <a:pPr hangingPunct="0"/>
            <a:endParaRPr sz="1200" kern="0">
              <a:solidFill>
                <a:srgbClr val="000000"/>
              </a:solidFill>
              <a:sym typeface="Helvetica"/>
            </a:endParaRPr>
          </a:p>
        </p:txBody>
      </p:sp>
      <p:sp>
        <p:nvSpPr>
          <p:cNvPr id="1254" name="Shape 1254"/>
          <p:cNvSpPr/>
          <p:nvPr/>
        </p:nvSpPr>
        <p:spPr>
          <a:xfrm>
            <a:off x="4918412" y="3849148"/>
            <a:ext cx="1152128" cy="2671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0820" tIns="40820" rIns="40820" bIns="40820">
            <a:spAutoFit/>
          </a:bodyPr>
          <a:lstStyle>
            <a:lvl1pPr algn="ctr">
              <a:defRPr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hangingPunct="0"/>
            <a:r>
              <a:rPr sz="1200" kern="0">
                <a:solidFill>
                  <a:srgbClr val="000000"/>
                </a:solidFill>
              </a:rPr>
              <a:t>24 days</a:t>
            </a:r>
          </a:p>
        </p:txBody>
      </p:sp>
    </p:spTree>
    <p:extLst>
      <p:ext uri="{BB962C8B-B14F-4D97-AF65-F5344CB8AC3E}">
        <p14:creationId xmlns:p14="http://schemas.microsoft.com/office/powerpoint/2010/main" val="2355460585"/>
      </p:ext>
    </p:extLst>
  </p:cSld>
  <p:clrMapOvr>
    <a:masterClrMapping/>
  </p:clrMapOvr>
  <p:transition spd="slow"/>
  <p:timing>
    <p:tnLst>
      <p:par>
        <p:cTn id="1" dur="indefinite" restart="never" fill="hold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54941" y="460899"/>
            <a:ext cx="783413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Y</a:t>
            </a:r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ou need a cunning master plan!</a:t>
            </a:r>
            <a:endParaRPr lang="en-US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078" name="Picture 6" descr="http://cdn.head-fi.org/f/f3/500x1000px-LL-f3e33f61_DEEVIL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074" y="2174874"/>
            <a:ext cx="6729866" cy="376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211667"/>
            <a:ext cx="8782050" cy="713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359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233" y="423333"/>
            <a:ext cx="7864967" cy="4201350"/>
          </a:xfrm>
        </p:spPr>
        <p:txBody>
          <a:bodyPr>
            <a:noAutofit/>
          </a:bodyPr>
          <a:lstStyle/>
          <a:p>
            <a:pPr algn="l"/>
            <a:r>
              <a:rPr lang="en-GB" sz="2800" b="1" dirty="0" smtClean="0"/>
              <a:t>PLAN YOUR REVISION</a:t>
            </a:r>
            <a:br>
              <a:rPr lang="en-GB" sz="2800" b="1" dirty="0" smtClean="0"/>
            </a:br>
            <a:r>
              <a:rPr lang="en-GB" sz="2800" b="1" dirty="0" smtClean="0"/>
              <a:t/>
            </a:r>
            <a:br>
              <a:rPr lang="en-GB" sz="2800" b="1" dirty="0" smtClean="0"/>
            </a:br>
            <a:r>
              <a:rPr lang="en-GB" sz="2800" b="1" dirty="0" smtClean="0"/>
              <a:t/>
            </a:r>
            <a:br>
              <a:rPr lang="en-GB" sz="2800" b="1" dirty="0" smtClean="0"/>
            </a:br>
            <a:r>
              <a:rPr lang="en-GB" sz="2800" b="1" dirty="0" smtClean="0"/>
              <a:t>&gt; including breaks and rewards or treats, family    </a:t>
            </a:r>
            <a:br>
              <a:rPr lang="en-GB" sz="2800" b="1" dirty="0" smtClean="0"/>
            </a:br>
            <a:r>
              <a:rPr lang="en-GB" sz="2800" b="1" dirty="0"/>
              <a:t> </a:t>
            </a:r>
            <a:r>
              <a:rPr lang="en-GB" sz="2800" b="1" dirty="0" smtClean="0"/>
              <a:t>  events, sporting events etc.</a:t>
            </a:r>
            <a:br>
              <a:rPr lang="en-GB" sz="2800" b="1" dirty="0" smtClean="0"/>
            </a:br>
            <a:r>
              <a:rPr lang="en-GB" sz="2800" b="1" dirty="0"/>
              <a:t/>
            </a:r>
            <a:br>
              <a:rPr lang="en-GB" sz="2800" b="1" dirty="0"/>
            </a:br>
            <a:r>
              <a:rPr lang="en-GB" sz="2800" b="1" dirty="0" smtClean="0"/>
              <a:t>But make sure you </a:t>
            </a:r>
            <a:r>
              <a:rPr lang="en-GB" sz="2800" b="1" u="sng" dirty="0" smtClean="0"/>
              <a:t>start early </a:t>
            </a:r>
            <a:r>
              <a:rPr lang="en-GB" sz="2800" b="1" dirty="0" smtClean="0"/>
              <a:t>and give </a:t>
            </a:r>
            <a:r>
              <a:rPr lang="en-GB" sz="2800" b="1" u="sng" dirty="0" smtClean="0"/>
              <a:t>enough time </a:t>
            </a:r>
            <a:r>
              <a:rPr lang="en-GB" sz="2800" b="1" dirty="0" smtClean="0"/>
              <a:t>to each subject.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229411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6" name="Shape 1256"/>
          <p:cNvSpPr/>
          <p:nvPr/>
        </p:nvSpPr>
        <p:spPr>
          <a:xfrm>
            <a:off x="107505" y="1515279"/>
            <a:ext cx="1152128" cy="301728"/>
          </a:xfrm>
          <a:prstGeom prst="rect">
            <a:avLst/>
          </a:prstGeom>
          <a:solidFill>
            <a:srgbClr val="000000"/>
          </a:solidFill>
          <a:ln>
            <a:solidFill>
              <a:srgbClr val="103845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0820" tIns="40820" rIns="40820" bIns="40820">
            <a:spAutoFit/>
          </a:bodyPr>
          <a:lstStyle>
            <a:lvl1pPr algn="ctr">
              <a:defRPr sz="3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hangingPunct="0"/>
            <a:r>
              <a:rPr sz="1425" kern="0"/>
              <a:t>Monday</a:t>
            </a:r>
          </a:p>
        </p:txBody>
      </p:sp>
      <p:sp>
        <p:nvSpPr>
          <p:cNvPr id="1257" name="Shape 1257"/>
          <p:cNvSpPr/>
          <p:nvPr/>
        </p:nvSpPr>
        <p:spPr>
          <a:xfrm>
            <a:off x="1403649" y="1522936"/>
            <a:ext cx="1152128" cy="301728"/>
          </a:xfrm>
          <a:prstGeom prst="rect">
            <a:avLst/>
          </a:prstGeom>
          <a:solidFill>
            <a:srgbClr val="000000"/>
          </a:solidFill>
          <a:ln>
            <a:solidFill>
              <a:srgbClr val="103845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0820" tIns="40820" rIns="40820" bIns="40820">
            <a:spAutoFit/>
          </a:bodyPr>
          <a:lstStyle>
            <a:lvl1pPr algn="ctr">
              <a:defRPr sz="3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hangingPunct="0"/>
            <a:r>
              <a:rPr sz="1425" kern="0"/>
              <a:t>Tuesday	</a:t>
            </a:r>
          </a:p>
        </p:txBody>
      </p:sp>
      <p:sp>
        <p:nvSpPr>
          <p:cNvPr id="1258" name="Shape 1258"/>
          <p:cNvSpPr/>
          <p:nvPr/>
        </p:nvSpPr>
        <p:spPr>
          <a:xfrm>
            <a:off x="2627785" y="1522307"/>
            <a:ext cx="1368152" cy="301728"/>
          </a:xfrm>
          <a:prstGeom prst="rect">
            <a:avLst/>
          </a:prstGeom>
          <a:solidFill>
            <a:srgbClr val="000000"/>
          </a:solidFill>
          <a:ln>
            <a:solidFill>
              <a:srgbClr val="103845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0820" tIns="40820" rIns="40820" bIns="40820">
            <a:spAutoFit/>
          </a:bodyPr>
          <a:lstStyle>
            <a:lvl1pPr algn="ctr">
              <a:defRPr sz="3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hangingPunct="0"/>
            <a:r>
              <a:rPr sz="1425" kern="0"/>
              <a:t>Wednesday</a:t>
            </a:r>
          </a:p>
        </p:txBody>
      </p:sp>
      <p:sp>
        <p:nvSpPr>
          <p:cNvPr id="1259" name="Shape 1259"/>
          <p:cNvSpPr/>
          <p:nvPr/>
        </p:nvSpPr>
        <p:spPr>
          <a:xfrm>
            <a:off x="4067945" y="1522307"/>
            <a:ext cx="1152128" cy="301728"/>
          </a:xfrm>
          <a:prstGeom prst="rect">
            <a:avLst/>
          </a:prstGeom>
          <a:solidFill>
            <a:srgbClr val="000000"/>
          </a:solidFill>
          <a:ln>
            <a:solidFill>
              <a:srgbClr val="103845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0820" tIns="40820" rIns="40820" bIns="40820">
            <a:spAutoFit/>
          </a:bodyPr>
          <a:lstStyle>
            <a:lvl1pPr algn="ctr">
              <a:defRPr sz="3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hangingPunct="0"/>
            <a:r>
              <a:rPr sz="1425" kern="0"/>
              <a:t>Thursday</a:t>
            </a:r>
          </a:p>
        </p:txBody>
      </p:sp>
      <p:sp>
        <p:nvSpPr>
          <p:cNvPr id="1260" name="Shape 1260"/>
          <p:cNvSpPr/>
          <p:nvPr/>
        </p:nvSpPr>
        <p:spPr>
          <a:xfrm>
            <a:off x="5364089" y="1525220"/>
            <a:ext cx="1152128" cy="301728"/>
          </a:xfrm>
          <a:prstGeom prst="rect">
            <a:avLst/>
          </a:prstGeom>
          <a:solidFill>
            <a:srgbClr val="000000"/>
          </a:solidFill>
          <a:ln>
            <a:solidFill>
              <a:srgbClr val="103845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0820" tIns="40820" rIns="40820" bIns="40820">
            <a:spAutoFit/>
          </a:bodyPr>
          <a:lstStyle>
            <a:lvl1pPr algn="ctr">
              <a:defRPr sz="3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hangingPunct="0"/>
            <a:r>
              <a:rPr sz="1425" kern="0"/>
              <a:t>Friday</a:t>
            </a:r>
          </a:p>
        </p:txBody>
      </p:sp>
      <p:sp>
        <p:nvSpPr>
          <p:cNvPr id="1261" name="Shape 1261"/>
          <p:cNvSpPr/>
          <p:nvPr/>
        </p:nvSpPr>
        <p:spPr>
          <a:xfrm>
            <a:off x="6588225" y="1524591"/>
            <a:ext cx="1152128" cy="301728"/>
          </a:xfrm>
          <a:prstGeom prst="rect">
            <a:avLst/>
          </a:prstGeom>
          <a:solidFill>
            <a:srgbClr val="000000"/>
          </a:solidFill>
          <a:ln>
            <a:solidFill>
              <a:srgbClr val="103845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0820" tIns="40820" rIns="40820" bIns="40820">
            <a:spAutoFit/>
          </a:bodyPr>
          <a:lstStyle>
            <a:lvl1pPr algn="ctr">
              <a:defRPr sz="3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hangingPunct="0"/>
            <a:r>
              <a:rPr sz="1425" kern="0"/>
              <a:t>Saturday</a:t>
            </a:r>
          </a:p>
        </p:txBody>
      </p:sp>
      <p:sp>
        <p:nvSpPr>
          <p:cNvPr id="1262" name="Shape 1262"/>
          <p:cNvSpPr/>
          <p:nvPr/>
        </p:nvSpPr>
        <p:spPr>
          <a:xfrm>
            <a:off x="7812361" y="1524591"/>
            <a:ext cx="1152128" cy="301728"/>
          </a:xfrm>
          <a:prstGeom prst="rect">
            <a:avLst/>
          </a:prstGeom>
          <a:solidFill>
            <a:srgbClr val="000000"/>
          </a:solidFill>
          <a:ln>
            <a:solidFill>
              <a:srgbClr val="103845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0820" tIns="40820" rIns="40820" bIns="40820">
            <a:spAutoFit/>
          </a:bodyPr>
          <a:lstStyle>
            <a:lvl1pPr algn="ctr">
              <a:defRPr sz="3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hangingPunct="0"/>
            <a:r>
              <a:rPr sz="1425" kern="0"/>
              <a:t>Sunday</a:t>
            </a:r>
          </a:p>
        </p:txBody>
      </p:sp>
      <p:sp>
        <p:nvSpPr>
          <p:cNvPr id="1263" name="Shape 1263"/>
          <p:cNvSpPr/>
          <p:nvPr/>
        </p:nvSpPr>
        <p:spPr>
          <a:xfrm>
            <a:off x="107505" y="1883636"/>
            <a:ext cx="1152128" cy="272939"/>
          </a:xfrm>
          <a:prstGeom prst="rect">
            <a:avLst/>
          </a:prstGeom>
          <a:solidFill>
            <a:srgbClr val="D99694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0820" tIns="40820" rIns="40820" bIns="40820">
            <a:spAutoFit/>
          </a:bodyPr>
          <a:lstStyle>
            <a:lvl1pPr algn="ctr">
              <a:defRPr sz="33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hangingPunct="0"/>
            <a:r>
              <a:rPr lang="en-GB" sz="1238" kern="0" dirty="0" smtClean="0">
                <a:solidFill>
                  <a:srgbClr val="000000"/>
                </a:solidFill>
              </a:rPr>
              <a:t>Biology</a:t>
            </a:r>
            <a:endParaRPr sz="1238" kern="0" dirty="0">
              <a:solidFill>
                <a:srgbClr val="000000"/>
              </a:solidFill>
            </a:endParaRPr>
          </a:p>
        </p:txBody>
      </p:sp>
      <p:sp>
        <p:nvSpPr>
          <p:cNvPr id="1264" name="Shape 1264"/>
          <p:cNvSpPr/>
          <p:nvPr/>
        </p:nvSpPr>
        <p:spPr>
          <a:xfrm>
            <a:off x="2756062" y="2536301"/>
            <a:ext cx="1152128" cy="272939"/>
          </a:xfrm>
          <a:prstGeom prst="rect">
            <a:avLst/>
          </a:prstGeom>
          <a:solidFill>
            <a:srgbClr val="D99694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0820" tIns="40820" rIns="40820" bIns="40820">
            <a:spAutoFit/>
          </a:bodyPr>
          <a:lstStyle>
            <a:lvl1pPr algn="ctr">
              <a:defRPr sz="33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hangingPunct="0"/>
            <a:r>
              <a:rPr lang="en-GB" sz="1238" kern="0" dirty="0" smtClean="0">
                <a:solidFill>
                  <a:srgbClr val="000000"/>
                </a:solidFill>
              </a:rPr>
              <a:t>Physics</a:t>
            </a:r>
            <a:endParaRPr sz="1238" kern="0" dirty="0">
              <a:solidFill>
                <a:srgbClr val="000000"/>
              </a:solidFill>
            </a:endParaRPr>
          </a:p>
        </p:txBody>
      </p:sp>
      <p:sp>
        <p:nvSpPr>
          <p:cNvPr id="1266" name="Shape 1266"/>
          <p:cNvSpPr/>
          <p:nvPr/>
        </p:nvSpPr>
        <p:spPr>
          <a:xfrm>
            <a:off x="1403649" y="1903722"/>
            <a:ext cx="1152128" cy="653940"/>
          </a:xfrm>
          <a:prstGeom prst="rect">
            <a:avLst/>
          </a:prstGeom>
          <a:solidFill>
            <a:srgbClr val="D7E4BD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0820" tIns="40820" rIns="40820" bIns="40820">
            <a:spAutoFit/>
          </a:bodyPr>
          <a:lstStyle>
            <a:lvl1pPr algn="ctr">
              <a:defRPr sz="33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hangingPunct="0"/>
            <a:r>
              <a:rPr sz="1238" kern="0">
                <a:solidFill>
                  <a:srgbClr val="000000"/>
                </a:solidFill>
              </a:rPr>
              <a:t>Biblical examples of experiences</a:t>
            </a:r>
          </a:p>
        </p:txBody>
      </p:sp>
      <p:sp>
        <p:nvSpPr>
          <p:cNvPr id="1267" name="Shape 1267"/>
          <p:cNvSpPr/>
          <p:nvPr/>
        </p:nvSpPr>
        <p:spPr>
          <a:xfrm>
            <a:off x="4040586" y="5052664"/>
            <a:ext cx="1152128" cy="463439"/>
          </a:xfrm>
          <a:prstGeom prst="rect">
            <a:avLst/>
          </a:prstGeom>
          <a:solidFill>
            <a:srgbClr val="D7E4BD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0820" tIns="40820" rIns="40820" bIns="40820">
            <a:spAutoFit/>
          </a:bodyPr>
          <a:lstStyle>
            <a:lvl1pPr algn="ctr">
              <a:defRPr sz="33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hangingPunct="0"/>
            <a:r>
              <a:rPr lang="en-GB" sz="1238" kern="0" dirty="0" smtClean="0">
                <a:solidFill>
                  <a:srgbClr val="000000"/>
                </a:solidFill>
              </a:rPr>
              <a:t>Right and wrong</a:t>
            </a:r>
            <a:endParaRPr sz="1238" kern="0" dirty="0">
              <a:solidFill>
                <a:srgbClr val="000000"/>
              </a:solidFill>
            </a:endParaRPr>
          </a:p>
        </p:txBody>
      </p:sp>
      <p:sp>
        <p:nvSpPr>
          <p:cNvPr id="1268" name="Shape 1268"/>
          <p:cNvSpPr/>
          <p:nvPr/>
        </p:nvSpPr>
        <p:spPr>
          <a:xfrm>
            <a:off x="2748726" y="1826948"/>
            <a:ext cx="1152128" cy="653940"/>
          </a:xfrm>
          <a:prstGeom prst="rect">
            <a:avLst/>
          </a:prstGeom>
          <a:solidFill>
            <a:srgbClr val="D7E4BD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0820" tIns="40820" rIns="40820" bIns="40820">
            <a:spAutoFit/>
          </a:bodyPr>
          <a:lstStyle>
            <a:lvl1pPr algn="ctr">
              <a:defRPr sz="33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hangingPunct="0"/>
            <a:r>
              <a:rPr lang="en-GB" sz="1238" kern="0" dirty="0" smtClean="0">
                <a:solidFill>
                  <a:srgbClr val="000000"/>
                </a:solidFill>
              </a:rPr>
              <a:t>Topics for the 8 mark question</a:t>
            </a:r>
            <a:endParaRPr sz="1238" kern="0" dirty="0">
              <a:solidFill>
                <a:srgbClr val="000000"/>
              </a:solidFill>
            </a:endParaRPr>
          </a:p>
        </p:txBody>
      </p:sp>
      <p:sp>
        <p:nvSpPr>
          <p:cNvPr id="1269" name="Shape 1269"/>
          <p:cNvSpPr/>
          <p:nvPr/>
        </p:nvSpPr>
        <p:spPr>
          <a:xfrm>
            <a:off x="4079641" y="2536300"/>
            <a:ext cx="1152128" cy="463439"/>
          </a:xfrm>
          <a:prstGeom prst="rect">
            <a:avLst/>
          </a:prstGeom>
          <a:solidFill>
            <a:srgbClr val="E6E0EC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0820" tIns="40820" rIns="40820" bIns="40820">
            <a:spAutoFit/>
          </a:bodyPr>
          <a:lstStyle>
            <a:lvl1pPr algn="ctr">
              <a:defRPr sz="33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hangingPunct="0"/>
            <a:r>
              <a:rPr sz="1238" kern="0">
                <a:solidFill>
                  <a:srgbClr val="000000"/>
                </a:solidFill>
              </a:rPr>
              <a:t>Partial Fractions</a:t>
            </a:r>
            <a:endParaRPr sz="1238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0" name="Shape 1270"/>
          <p:cNvSpPr/>
          <p:nvPr/>
        </p:nvSpPr>
        <p:spPr>
          <a:xfrm>
            <a:off x="1420095" y="2536301"/>
            <a:ext cx="1152128" cy="653940"/>
          </a:xfrm>
          <a:prstGeom prst="rect">
            <a:avLst/>
          </a:prstGeom>
          <a:solidFill>
            <a:srgbClr val="E6E0EC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0820" tIns="40820" rIns="40820" bIns="40820">
            <a:spAutoFit/>
          </a:bodyPr>
          <a:lstStyle>
            <a:lvl1pPr algn="ctr">
              <a:defRPr sz="33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hangingPunct="0"/>
            <a:r>
              <a:rPr sz="1238" kern="0">
                <a:solidFill>
                  <a:srgbClr val="000000"/>
                </a:solidFill>
              </a:rPr>
              <a:t>General Binomial Expansion</a:t>
            </a:r>
          </a:p>
        </p:txBody>
      </p:sp>
      <p:sp>
        <p:nvSpPr>
          <p:cNvPr id="1271" name="Shape 1271"/>
          <p:cNvSpPr/>
          <p:nvPr/>
        </p:nvSpPr>
        <p:spPr>
          <a:xfrm>
            <a:off x="2721361" y="3506470"/>
            <a:ext cx="1152128" cy="1034942"/>
          </a:xfrm>
          <a:prstGeom prst="rect">
            <a:avLst/>
          </a:prstGeom>
          <a:solidFill>
            <a:srgbClr val="92D05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0820" tIns="40820" rIns="40820" bIns="40820">
            <a:spAutoFit/>
          </a:bodyPr>
          <a:lstStyle/>
          <a:p>
            <a:pPr algn="ctr" hangingPunct="0">
              <a:defRPr sz="3300">
                <a:latin typeface="Arial"/>
                <a:ea typeface="Arial"/>
                <a:cs typeface="Arial"/>
                <a:sym typeface="Arial"/>
              </a:defRPr>
            </a:pPr>
            <a:endParaRPr lang="en-GB" sz="1238" kern="0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 hangingPunct="0">
              <a:defRPr sz="3300">
                <a:latin typeface="Arial"/>
                <a:ea typeface="Arial"/>
                <a:cs typeface="Arial"/>
                <a:sym typeface="Arial"/>
              </a:defRPr>
            </a:pPr>
            <a:endParaRPr lang="en-GB" sz="1238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 hangingPunct="0">
              <a:defRPr sz="3300">
                <a:latin typeface="Arial"/>
                <a:ea typeface="Arial"/>
                <a:cs typeface="Arial"/>
                <a:sym typeface="Arial"/>
              </a:defRPr>
            </a:pPr>
            <a:r>
              <a:rPr lang="en-GB" sz="1238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Go to Gym</a:t>
            </a:r>
          </a:p>
          <a:p>
            <a:pPr algn="ctr" hangingPunct="0">
              <a:defRPr sz="3300">
                <a:latin typeface="Arial"/>
                <a:ea typeface="Arial"/>
                <a:cs typeface="Arial"/>
                <a:sym typeface="Arial"/>
              </a:defRPr>
            </a:pPr>
            <a:r>
              <a:rPr lang="en-GB" sz="1238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238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 hangingPunct="0">
              <a:defRPr sz="3300">
                <a:latin typeface="Arial"/>
                <a:ea typeface="Arial"/>
                <a:cs typeface="Arial"/>
                <a:sym typeface="Arial"/>
              </a:defRPr>
            </a:pPr>
            <a:endParaRPr sz="1238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3" name="Shape 1273"/>
          <p:cNvSpPr/>
          <p:nvPr/>
        </p:nvSpPr>
        <p:spPr>
          <a:xfrm>
            <a:off x="107505" y="2248732"/>
            <a:ext cx="1152128" cy="653940"/>
          </a:xfrm>
          <a:prstGeom prst="rect">
            <a:avLst/>
          </a:prstGeom>
          <a:solidFill>
            <a:srgbClr val="B9CDE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0820" tIns="40820" rIns="40820" bIns="40820">
            <a:spAutoFit/>
          </a:bodyPr>
          <a:lstStyle>
            <a:lvl1pPr algn="ctr">
              <a:defRPr sz="33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hangingPunct="0"/>
            <a:r>
              <a:rPr lang="en-GB" sz="1238" kern="0" dirty="0" smtClean="0">
                <a:solidFill>
                  <a:srgbClr val="000000"/>
                </a:solidFill>
              </a:rPr>
              <a:t>Theme of power and control</a:t>
            </a:r>
            <a:endParaRPr sz="1238" kern="0" dirty="0">
              <a:solidFill>
                <a:srgbClr val="000000"/>
              </a:solidFill>
            </a:endParaRPr>
          </a:p>
        </p:txBody>
      </p:sp>
      <p:sp>
        <p:nvSpPr>
          <p:cNvPr id="1275" name="Shape 1275"/>
          <p:cNvSpPr/>
          <p:nvPr/>
        </p:nvSpPr>
        <p:spPr>
          <a:xfrm>
            <a:off x="107505" y="3158971"/>
            <a:ext cx="8826077" cy="272939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0820" tIns="40820" rIns="40820" bIns="40820">
            <a:spAutoFit/>
          </a:bodyPr>
          <a:lstStyle>
            <a:lvl1pPr algn="ctr">
              <a:defRPr sz="33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hangingPunct="0"/>
            <a:r>
              <a:rPr sz="1238" kern="0"/>
              <a:t>BREAK</a:t>
            </a:r>
          </a:p>
        </p:txBody>
      </p:sp>
      <p:sp>
        <p:nvSpPr>
          <p:cNvPr id="1276" name="Shape 1276"/>
          <p:cNvSpPr/>
          <p:nvPr/>
        </p:nvSpPr>
        <p:spPr>
          <a:xfrm>
            <a:off x="110631" y="4110961"/>
            <a:ext cx="1152128" cy="272939"/>
          </a:xfrm>
          <a:prstGeom prst="rect">
            <a:avLst/>
          </a:prstGeom>
          <a:solidFill>
            <a:srgbClr val="D99694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0820" tIns="40820" rIns="40820" bIns="40820">
            <a:spAutoFit/>
          </a:bodyPr>
          <a:lstStyle>
            <a:lvl1pPr algn="ctr">
              <a:defRPr sz="33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hangingPunct="0"/>
            <a:r>
              <a:rPr lang="en-GB" sz="1238" kern="0" dirty="0" smtClean="0">
                <a:solidFill>
                  <a:srgbClr val="000000"/>
                </a:solidFill>
              </a:rPr>
              <a:t>Biology</a:t>
            </a:r>
            <a:endParaRPr sz="1238" kern="0" dirty="0">
              <a:solidFill>
                <a:srgbClr val="000000"/>
              </a:solidFill>
            </a:endParaRPr>
          </a:p>
        </p:txBody>
      </p:sp>
      <p:sp>
        <p:nvSpPr>
          <p:cNvPr id="1277" name="Shape 1277"/>
          <p:cNvSpPr/>
          <p:nvPr/>
        </p:nvSpPr>
        <p:spPr>
          <a:xfrm>
            <a:off x="1375868" y="4110961"/>
            <a:ext cx="1152128" cy="463439"/>
          </a:xfrm>
          <a:prstGeom prst="rect">
            <a:avLst/>
          </a:prstGeom>
          <a:solidFill>
            <a:srgbClr val="D7E4BD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0820" tIns="40820" rIns="40820" bIns="40820">
            <a:spAutoFit/>
          </a:bodyPr>
          <a:lstStyle>
            <a:lvl1pPr algn="ctr">
              <a:defRPr sz="33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hangingPunct="0"/>
            <a:r>
              <a:rPr lang="en-GB" sz="1238" kern="0" dirty="0" smtClean="0">
                <a:solidFill>
                  <a:srgbClr val="000000"/>
                </a:solidFill>
              </a:rPr>
              <a:t>The existence of God</a:t>
            </a:r>
            <a:endParaRPr sz="1238" kern="0" dirty="0">
              <a:solidFill>
                <a:srgbClr val="000000"/>
              </a:solidFill>
            </a:endParaRPr>
          </a:p>
        </p:txBody>
      </p:sp>
      <p:sp>
        <p:nvSpPr>
          <p:cNvPr id="1278" name="Shape 1278"/>
          <p:cNvSpPr/>
          <p:nvPr/>
        </p:nvSpPr>
        <p:spPr>
          <a:xfrm>
            <a:off x="135039" y="3502631"/>
            <a:ext cx="1152128" cy="463439"/>
          </a:xfrm>
          <a:prstGeom prst="rect">
            <a:avLst/>
          </a:prstGeom>
          <a:solidFill>
            <a:srgbClr val="E6E0EC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0820" tIns="40820" rIns="40820" bIns="40820">
            <a:spAutoFit/>
          </a:bodyPr>
          <a:lstStyle>
            <a:lvl1pPr algn="ctr">
              <a:defRPr sz="33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hangingPunct="0"/>
            <a:r>
              <a:rPr sz="1238" kern="0">
                <a:solidFill>
                  <a:srgbClr val="000000"/>
                </a:solidFill>
              </a:rPr>
              <a:t>Parametric Equations</a:t>
            </a:r>
            <a:endParaRPr sz="1238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9" name="Shape 1279"/>
          <p:cNvSpPr/>
          <p:nvPr/>
        </p:nvSpPr>
        <p:spPr>
          <a:xfrm>
            <a:off x="4053508" y="3882675"/>
            <a:ext cx="1152128" cy="653940"/>
          </a:xfrm>
          <a:prstGeom prst="rect">
            <a:avLst/>
          </a:prstGeom>
          <a:solidFill>
            <a:srgbClr val="B9CDE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0820" tIns="40820" rIns="40820" bIns="40820">
            <a:spAutoFit/>
          </a:bodyPr>
          <a:lstStyle>
            <a:lvl1pPr algn="ctr">
              <a:defRPr sz="33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hangingPunct="0"/>
            <a:r>
              <a:rPr sz="1238" kern="0" dirty="0">
                <a:solidFill>
                  <a:srgbClr val="000000"/>
                </a:solidFill>
              </a:rPr>
              <a:t>Act One character and plot</a:t>
            </a:r>
          </a:p>
        </p:txBody>
      </p:sp>
      <p:sp>
        <p:nvSpPr>
          <p:cNvPr id="1280" name="Shape 1280"/>
          <p:cNvSpPr/>
          <p:nvPr/>
        </p:nvSpPr>
        <p:spPr>
          <a:xfrm>
            <a:off x="123976" y="5049181"/>
            <a:ext cx="1152128" cy="272939"/>
          </a:xfrm>
          <a:prstGeom prst="rect">
            <a:avLst/>
          </a:prstGeom>
          <a:solidFill>
            <a:srgbClr val="D7E4BD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0820" tIns="40820" rIns="40820" bIns="40820">
            <a:spAutoFit/>
          </a:bodyPr>
          <a:lstStyle>
            <a:lvl1pPr algn="ctr">
              <a:defRPr sz="33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hangingPunct="0"/>
            <a:r>
              <a:rPr lang="en-GB" sz="1238" kern="0" dirty="0" smtClean="0">
                <a:solidFill>
                  <a:srgbClr val="000000"/>
                </a:solidFill>
              </a:rPr>
              <a:t>Birth and death</a:t>
            </a:r>
            <a:endParaRPr sz="1238" kern="0" dirty="0">
              <a:solidFill>
                <a:srgbClr val="000000"/>
              </a:solidFill>
            </a:endParaRPr>
          </a:p>
        </p:txBody>
      </p:sp>
      <p:sp>
        <p:nvSpPr>
          <p:cNvPr id="1282" name="Shape 1282"/>
          <p:cNvSpPr/>
          <p:nvPr/>
        </p:nvSpPr>
        <p:spPr>
          <a:xfrm>
            <a:off x="1403649" y="3476089"/>
            <a:ext cx="1152128" cy="653940"/>
          </a:xfrm>
          <a:prstGeom prst="rect">
            <a:avLst/>
          </a:prstGeom>
          <a:solidFill>
            <a:srgbClr val="B9CDE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0820" tIns="40820" rIns="40820" bIns="40820">
            <a:spAutoFit/>
          </a:bodyPr>
          <a:lstStyle>
            <a:lvl1pPr algn="ctr">
              <a:defRPr sz="33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hangingPunct="0"/>
            <a:r>
              <a:rPr sz="1238" kern="0" dirty="0">
                <a:solidFill>
                  <a:srgbClr val="000000"/>
                </a:solidFill>
              </a:rPr>
              <a:t>Act One character and plot</a:t>
            </a:r>
          </a:p>
        </p:txBody>
      </p:sp>
      <p:sp>
        <p:nvSpPr>
          <p:cNvPr id="1283" name="Shape 1283"/>
          <p:cNvSpPr/>
          <p:nvPr/>
        </p:nvSpPr>
        <p:spPr>
          <a:xfrm>
            <a:off x="5364089" y="1903722"/>
            <a:ext cx="1152128" cy="272939"/>
          </a:xfrm>
          <a:prstGeom prst="rect">
            <a:avLst/>
          </a:prstGeom>
          <a:solidFill>
            <a:srgbClr val="D99694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0820" tIns="40820" rIns="40820" bIns="40820">
            <a:spAutoFit/>
          </a:bodyPr>
          <a:lstStyle>
            <a:lvl1pPr algn="ctr">
              <a:defRPr sz="33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hangingPunct="0"/>
            <a:r>
              <a:rPr lang="en-GB" sz="1238" kern="0" dirty="0" smtClean="0">
                <a:solidFill>
                  <a:srgbClr val="000000"/>
                </a:solidFill>
              </a:rPr>
              <a:t>Biology</a:t>
            </a:r>
            <a:endParaRPr sz="1238" kern="0" dirty="0">
              <a:solidFill>
                <a:srgbClr val="000000"/>
              </a:solidFill>
            </a:endParaRPr>
          </a:p>
        </p:txBody>
      </p:sp>
      <p:sp>
        <p:nvSpPr>
          <p:cNvPr id="1284" name="Shape 1284"/>
          <p:cNvSpPr/>
          <p:nvPr/>
        </p:nvSpPr>
        <p:spPr>
          <a:xfrm>
            <a:off x="7832602" y="5052664"/>
            <a:ext cx="1152128" cy="653940"/>
          </a:xfrm>
          <a:prstGeom prst="rect">
            <a:avLst/>
          </a:prstGeom>
          <a:solidFill>
            <a:srgbClr val="FF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0820" tIns="40820" rIns="40820" bIns="40820">
            <a:spAutoFit/>
          </a:bodyPr>
          <a:lstStyle>
            <a:lvl1pPr algn="ctr">
              <a:defRPr sz="33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hangingPunct="0"/>
            <a:r>
              <a:rPr lang="en-GB" sz="1238" kern="0" dirty="0" smtClean="0">
                <a:solidFill>
                  <a:srgbClr val="000000"/>
                </a:solidFill>
              </a:rPr>
              <a:t>Maths Past Paper</a:t>
            </a:r>
          </a:p>
          <a:p>
            <a:pPr hangingPunct="0"/>
            <a:r>
              <a:rPr lang="en-GB" sz="1238" kern="0" dirty="0" smtClean="0">
                <a:solidFill>
                  <a:srgbClr val="000000"/>
                </a:solidFill>
              </a:rPr>
              <a:t>1 hour 30</a:t>
            </a:r>
            <a:endParaRPr sz="1238" kern="0" dirty="0">
              <a:solidFill>
                <a:srgbClr val="000000"/>
              </a:solidFill>
            </a:endParaRPr>
          </a:p>
        </p:txBody>
      </p:sp>
      <p:sp>
        <p:nvSpPr>
          <p:cNvPr id="1285" name="Shape 1285"/>
          <p:cNvSpPr/>
          <p:nvPr/>
        </p:nvSpPr>
        <p:spPr>
          <a:xfrm>
            <a:off x="5364089" y="2536301"/>
            <a:ext cx="1152128" cy="463439"/>
          </a:xfrm>
          <a:prstGeom prst="rect">
            <a:avLst/>
          </a:prstGeom>
          <a:solidFill>
            <a:srgbClr val="D7E4BD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0820" tIns="40820" rIns="40820" bIns="40820">
            <a:spAutoFit/>
          </a:bodyPr>
          <a:lstStyle>
            <a:lvl1pPr algn="ctr">
              <a:defRPr sz="33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hangingPunct="0"/>
            <a:r>
              <a:rPr lang="en-GB" sz="1238" kern="0" dirty="0" smtClean="0">
                <a:solidFill>
                  <a:srgbClr val="000000"/>
                </a:solidFill>
              </a:rPr>
              <a:t>Right and wrong</a:t>
            </a:r>
            <a:endParaRPr sz="1238" kern="0" dirty="0">
              <a:solidFill>
                <a:srgbClr val="000000"/>
              </a:solidFill>
            </a:endParaRPr>
          </a:p>
        </p:txBody>
      </p:sp>
      <p:sp>
        <p:nvSpPr>
          <p:cNvPr id="1286" name="Shape 1286"/>
          <p:cNvSpPr/>
          <p:nvPr/>
        </p:nvSpPr>
        <p:spPr>
          <a:xfrm>
            <a:off x="6611145" y="1903722"/>
            <a:ext cx="1152128" cy="463439"/>
          </a:xfrm>
          <a:prstGeom prst="rect">
            <a:avLst/>
          </a:prstGeom>
          <a:solidFill>
            <a:srgbClr val="D7E4BD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0820" tIns="40820" rIns="40820" bIns="40820">
            <a:spAutoFit/>
          </a:bodyPr>
          <a:lstStyle>
            <a:lvl1pPr algn="ctr">
              <a:defRPr sz="33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hangingPunct="0"/>
            <a:r>
              <a:rPr lang="en-GB" sz="1238" kern="0" dirty="0" smtClean="0">
                <a:solidFill>
                  <a:srgbClr val="000000"/>
                </a:solidFill>
              </a:rPr>
              <a:t>The existence of God</a:t>
            </a:r>
            <a:endParaRPr sz="1238" kern="0" dirty="0">
              <a:solidFill>
                <a:srgbClr val="000000"/>
              </a:solidFill>
            </a:endParaRPr>
          </a:p>
        </p:txBody>
      </p:sp>
      <p:sp>
        <p:nvSpPr>
          <p:cNvPr id="1287" name="Shape 1287"/>
          <p:cNvSpPr/>
          <p:nvPr/>
        </p:nvSpPr>
        <p:spPr>
          <a:xfrm>
            <a:off x="6611145" y="2532640"/>
            <a:ext cx="1152128" cy="463439"/>
          </a:xfrm>
          <a:prstGeom prst="rect">
            <a:avLst/>
          </a:prstGeom>
          <a:solidFill>
            <a:srgbClr val="E6E0EC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0820" tIns="40820" rIns="40820" bIns="40820">
            <a:spAutoFit/>
          </a:bodyPr>
          <a:lstStyle>
            <a:lvl1pPr algn="ctr">
              <a:defRPr sz="33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hangingPunct="0"/>
            <a:r>
              <a:rPr sz="1238" kern="0">
                <a:solidFill>
                  <a:srgbClr val="000000"/>
                </a:solidFill>
              </a:rPr>
              <a:t>Partial Fractions</a:t>
            </a:r>
            <a:endParaRPr sz="1238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8" name="Shape 1288"/>
          <p:cNvSpPr/>
          <p:nvPr/>
        </p:nvSpPr>
        <p:spPr>
          <a:xfrm>
            <a:off x="7844259" y="3506470"/>
            <a:ext cx="1152128" cy="272939"/>
          </a:xfrm>
          <a:prstGeom prst="rect">
            <a:avLst/>
          </a:prstGeom>
          <a:solidFill>
            <a:srgbClr val="D7E4BD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0820" tIns="40820" rIns="40820" bIns="40820">
            <a:spAutoFit/>
          </a:bodyPr>
          <a:lstStyle>
            <a:lvl1pPr algn="ctr">
              <a:defRPr sz="33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hangingPunct="0"/>
            <a:r>
              <a:rPr lang="en-GB" sz="1238" kern="0" dirty="0" smtClean="0">
                <a:solidFill>
                  <a:srgbClr val="000000"/>
                </a:solidFill>
              </a:rPr>
              <a:t>Birth and death</a:t>
            </a:r>
            <a:endParaRPr sz="1238" kern="0" dirty="0">
              <a:solidFill>
                <a:srgbClr val="000000"/>
              </a:solidFill>
            </a:endParaRPr>
          </a:p>
        </p:txBody>
      </p:sp>
      <p:sp>
        <p:nvSpPr>
          <p:cNvPr id="1289" name="Shape 1289"/>
          <p:cNvSpPr/>
          <p:nvPr/>
        </p:nvSpPr>
        <p:spPr>
          <a:xfrm>
            <a:off x="5364089" y="3506470"/>
            <a:ext cx="1152128" cy="272939"/>
          </a:xfrm>
          <a:prstGeom prst="rect">
            <a:avLst/>
          </a:prstGeom>
          <a:solidFill>
            <a:srgbClr val="D99694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0820" tIns="40820" rIns="40820" bIns="40820">
            <a:spAutoFit/>
          </a:bodyPr>
          <a:lstStyle>
            <a:lvl1pPr algn="ctr">
              <a:defRPr sz="33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hangingPunct="0"/>
            <a:r>
              <a:rPr lang="en-GB" sz="1238" kern="0" dirty="0" smtClean="0">
                <a:solidFill>
                  <a:srgbClr val="000000"/>
                </a:solidFill>
              </a:rPr>
              <a:t>Physics</a:t>
            </a:r>
            <a:endParaRPr sz="1238" kern="0" dirty="0">
              <a:solidFill>
                <a:srgbClr val="000000"/>
              </a:solidFill>
            </a:endParaRPr>
          </a:p>
        </p:txBody>
      </p:sp>
      <p:sp>
        <p:nvSpPr>
          <p:cNvPr id="1291" name="Shape 1291"/>
          <p:cNvSpPr/>
          <p:nvPr/>
        </p:nvSpPr>
        <p:spPr>
          <a:xfrm>
            <a:off x="4063406" y="1900330"/>
            <a:ext cx="1152128" cy="463439"/>
          </a:xfrm>
          <a:prstGeom prst="rect">
            <a:avLst/>
          </a:prstGeom>
          <a:solidFill>
            <a:srgbClr val="B9CDE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0820" tIns="40820" rIns="40820" bIns="40820">
            <a:spAutoFit/>
          </a:bodyPr>
          <a:lstStyle>
            <a:lvl1pPr algn="ctr">
              <a:defRPr sz="33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hangingPunct="0"/>
            <a:r>
              <a:rPr sz="1238" kern="0">
                <a:solidFill>
                  <a:srgbClr val="000000"/>
                </a:solidFill>
              </a:rPr>
              <a:t>Jacobean theatre</a:t>
            </a:r>
            <a:endParaRPr sz="1238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2" name="Shape 1292"/>
          <p:cNvSpPr/>
          <p:nvPr/>
        </p:nvSpPr>
        <p:spPr>
          <a:xfrm>
            <a:off x="6588225" y="3506470"/>
            <a:ext cx="1152128" cy="653940"/>
          </a:xfrm>
          <a:prstGeom prst="rect">
            <a:avLst/>
          </a:prstGeom>
          <a:solidFill>
            <a:srgbClr val="B9CDE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0820" tIns="40820" rIns="40820" bIns="40820">
            <a:spAutoFit/>
          </a:bodyPr>
          <a:lstStyle>
            <a:lvl1pPr algn="ctr">
              <a:defRPr sz="33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hangingPunct="0"/>
            <a:r>
              <a:rPr sz="1238" kern="0" dirty="0">
                <a:solidFill>
                  <a:srgbClr val="000000"/>
                </a:solidFill>
              </a:rPr>
              <a:t>Theme of Power and control</a:t>
            </a:r>
          </a:p>
        </p:txBody>
      </p:sp>
      <p:sp>
        <p:nvSpPr>
          <p:cNvPr id="1293" name="Shape 1293"/>
          <p:cNvSpPr/>
          <p:nvPr/>
        </p:nvSpPr>
        <p:spPr>
          <a:xfrm>
            <a:off x="5364089" y="4110961"/>
            <a:ext cx="1152128" cy="463439"/>
          </a:xfrm>
          <a:prstGeom prst="rect">
            <a:avLst/>
          </a:prstGeom>
          <a:solidFill>
            <a:srgbClr val="E6E0EC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0820" tIns="40820" rIns="40820" bIns="40820">
            <a:spAutoFit/>
          </a:bodyPr>
          <a:lstStyle/>
          <a:p>
            <a:pPr algn="ctr" hangingPunct="0">
              <a:defRPr sz="3300">
                <a:latin typeface="Arial"/>
                <a:ea typeface="Arial"/>
                <a:cs typeface="Arial"/>
                <a:sym typeface="Arial"/>
              </a:defRPr>
            </a:pPr>
            <a:r>
              <a:rPr sz="1238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Algorithms</a:t>
            </a:r>
            <a:endParaRPr sz="1238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 hangingPunct="0">
              <a:defRPr sz="3300">
                <a:latin typeface="Arial"/>
                <a:ea typeface="Arial"/>
                <a:cs typeface="Arial"/>
                <a:sym typeface="Arial"/>
              </a:defRPr>
            </a:pPr>
            <a:endParaRPr sz="1238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4" name="Shape 1294"/>
          <p:cNvSpPr/>
          <p:nvPr/>
        </p:nvSpPr>
        <p:spPr>
          <a:xfrm>
            <a:off x="7852270" y="4096943"/>
            <a:ext cx="1152128" cy="272939"/>
          </a:xfrm>
          <a:prstGeom prst="rect">
            <a:avLst/>
          </a:prstGeom>
          <a:solidFill>
            <a:srgbClr val="FFFF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0820" tIns="40820" rIns="40820" bIns="40820">
            <a:spAutoFit/>
          </a:bodyPr>
          <a:lstStyle>
            <a:lvl1pPr algn="ctr">
              <a:defRPr sz="33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hangingPunct="0"/>
            <a:r>
              <a:rPr lang="en-GB" sz="1238" kern="0" dirty="0" smtClean="0">
                <a:solidFill>
                  <a:srgbClr val="000000"/>
                </a:solidFill>
              </a:rPr>
              <a:t>Spare hour</a:t>
            </a:r>
            <a:endParaRPr sz="1238" kern="0" dirty="0">
              <a:solidFill>
                <a:srgbClr val="000000"/>
              </a:solidFill>
            </a:endParaRPr>
          </a:p>
        </p:txBody>
      </p:sp>
      <p:sp>
        <p:nvSpPr>
          <p:cNvPr id="1295" name="Shape 1295"/>
          <p:cNvSpPr/>
          <p:nvPr/>
        </p:nvSpPr>
        <p:spPr>
          <a:xfrm>
            <a:off x="6611145" y="4110961"/>
            <a:ext cx="1152128" cy="463439"/>
          </a:xfrm>
          <a:prstGeom prst="rect">
            <a:avLst/>
          </a:prstGeom>
          <a:solidFill>
            <a:srgbClr val="E6E0EC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0820" tIns="40820" rIns="40820" bIns="40820">
            <a:spAutoFit/>
          </a:bodyPr>
          <a:lstStyle>
            <a:lvl1pPr algn="ctr">
              <a:defRPr sz="33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hangingPunct="0"/>
            <a:r>
              <a:rPr sz="1238" kern="0">
                <a:solidFill>
                  <a:srgbClr val="000000"/>
                </a:solidFill>
              </a:rPr>
              <a:t>Parametric Equations</a:t>
            </a:r>
            <a:endParaRPr sz="1238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8" name="Shape 1298"/>
          <p:cNvSpPr/>
          <p:nvPr/>
        </p:nvSpPr>
        <p:spPr>
          <a:xfrm>
            <a:off x="4045275" y="3506470"/>
            <a:ext cx="1152128" cy="272939"/>
          </a:xfrm>
          <a:prstGeom prst="rect">
            <a:avLst/>
          </a:prstGeom>
          <a:solidFill>
            <a:srgbClr val="D99694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0820" tIns="40820" rIns="40820" bIns="40820">
            <a:spAutoFit/>
          </a:bodyPr>
          <a:lstStyle>
            <a:lvl1pPr algn="ctr">
              <a:defRPr sz="33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hangingPunct="0"/>
            <a:r>
              <a:rPr lang="en-GB" sz="1238" kern="0" dirty="0" smtClean="0">
                <a:solidFill>
                  <a:srgbClr val="000000"/>
                </a:solidFill>
              </a:rPr>
              <a:t>Physics</a:t>
            </a:r>
            <a:endParaRPr sz="1238" kern="0" dirty="0">
              <a:solidFill>
                <a:srgbClr val="000000"/>
              </a:solidFill>
            </a:endParaRPr>
          </a:p>
        </p:txBody>
      </p:sp>
      <p:sp>
        <p:nvSpPr>
          <p:cNvPr id="1299" name="Shape 1299"/>
          <p:cNvSpPr/>
          <p:nvPr/>
        </p:nvSpPr>
        <p:spPr>
          <a:xfrm>
            <a:off x="155552" y="4725145"/>
            <a:ext cx="8826077" cy="272939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0820" tIns="40820" rIns="40820" bIns="40820">
            <a:spAutoFit/>
          </a:bodyPr>
          <a:lstStyle>
            <a:lvl1pPr algn="ctr">
              <a:defRPr sz="33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hangingPunct="0"/>
            <a:r>
              <a:rPr sz="1238" kern="0"/>
              <a:t>BREAK</a:t>
            </a:r>
          </a:p>
        </p:txBody>
      </p:sp>
      <p:sp>
        <p:nvSpPr>
          <p:cNvPr id="1300" name="Shape 1300"/>
          <p:cNvSpPr/>
          <p:nvPr/>
        </p:nvSpPr>
        <p:spPr>
          <a:xfrm>
            <a:off x="204368" y="960826"/>
            <a:ext cx="6360665" cy="3594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0820" tIns="40820" rIns="40820" bIns="40820">
            <a:spAutoFit/>
          </a:bodyPr>
          <a:lstStyle>
            <a:lvl1pPr>
              <a:defRPr sz="48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hangingPunct="0"/>
            <a:r>
              <a:rPr sz="1800" kern="0">
                <a:solidFill>
                  <a:srgbClr val="000000"/>
                </a:solidFill>
              </a:rPr>
              <a:t>Example spaced timetable</a:t>
            </a:r>
          </a:p>
        </p:txBody>
      </p:sp>
      <p:sp>
        <p:nvSpPr>
          <p:cNvPr id="1301" name="Shape 1301"/>
          <p:cNvSpPr/>
          <p:nvPr/>
        </p:nvSpPr>
        <p:spPr>
          <a:xfrm>
            <a:off x="4080124" y="997789"/>
            <a:ext cx="1152128" cy="272939"/>
          </a:xfrm>
          <a:prstGeom prst="rect">
            <a:avLst/>
          </a:prstGeom>
          <a:solidFill>
            <a:srgbClr val="D99694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0820" tIns="40820" rIns="40820" bIns="40820">
            <a:spAutoFit/>
          </a:bodyPr>
          <a:lstStyle>
            <a:lvl1pPr algn="ctr">
              <a:defRPr sz="33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hangingPunct="0"/>
            <a:r>
              <a:rPr sz="1238" kern="0">
                <a:solidFill>
                  <a:srgbClr val="000000"/>
                </a:solidFill>
              </a:rPr>
              <a:t>Science</a:t>
            </a:r>
          </a:p>
        </p:txBody>
      </p:sp>
      <p:sp>
        <p:nvSpPr>
          <p:cNvPr id="1302" name="Shape 1302"/>
          <p:cNvSpPr/>
          <p:nvPr/>
        </p:nvSpPr>
        <p:spPr>
          <a:xfrm>
            <a:off x="5303850" y="995452"/>
            <a:ext cx="1152128" cy="272939"/>
          </a:xfrm>
          <a:prstGeom prst="rect">
            <a:avLst/>
          </a:prstGeom>
          <a:solidFill>
            <a:srgbClr val="D7E4BD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0820" tIns="40820" rIns="40820" bIns="40820">
            <a:spAutoFit/>
          </a:bodyPr>
          <a:lstStyle>
            <a:lvl1pPr algn="ctr">
              <a:defRPr sz="33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hangingPunct="0"/>
            <a:r>
              <a:rPr sz="1238" kern="0" dirty="0" smtClean="0">
                <a:solidFill>
                  <a:srgbClr val="000000"/>
                </a:solidFill>
              </a:rPr>
              <a:t>R</a:t>
            </a:r>
            <a:r>
              <a:rPr lang="en-GB" sz="1238" kern="0" dirty="0" smtClean="0">
                <a:solidFill>
                  <a:srgbClr val="000000"/>
                </a:solidFill>
              </a:rPr>
              <a:t>E/</a:t>
            </a:r>
            <a:r>
              <a:rPr lang="en-GB" sz="1238" kern="0" dirty="0" err="1" smtClean="0">
                <a:solidFill>
                  <a:srgbClr val="000000"/>
                </a:solidFill>
              </a:rPr>
              <a:t>Ph&amp;E</a:t>
            </a:r>
            <a:endParaRPr sz="1238" kern="0" dirty="0">
              <a:solidFill>
                <a:srgbClr val="000000"/>
              </a:solidFill>
            </a:endParaRPr>
          </a:p>
        </p:txBody>
      </p:sp>
      <p:sp>
        <p:nvSpPr>
          <p:cNvPr id="1303" name="Shape 1303"/>
          <p:cNvSpPr/>
          <p:nvPr/>
        </p:nvSpPr>
        <p:spPr>
          <a:xfrm>
            <a:off x="6516217" y="990712"/>
            <a:ext cx="1152128" cy="272939"/>
          </a:xfrm>
          <a:prstGeom prst="rect">
            <a:avLst/>
          </a:prstGeom>
          <a:solidFill>
            <a:srgbClr val="B9CDE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0820" tIns="40820" rIns="40820" bIns="40820">
            <a:spAutoFit/>
          </a:bodyPr>
          <a:lstStyle>
            <a:lvl1pPr algn="ctr">
              <a:defRPr sz="33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hangingPunct="0"/>
            <a:r>
              <a:rPr sz="1238" kern="0">
                <a:solidFill>
                  <a:srgbClr val="000000"/>
                </a:solidFill>
              </a:rPr>
              <a:t>English</a:t>
            </a:r>
          </a:p>
        </p:txBody>
      </p:sp>
      <p:sp>
        <p:nvSpPr>
          <p:cNvPr id="1304" name="Shape 1304"/>
          <p:cNvSpPr/>
          <p:nvPr/>
        </p:nvSpPr>
        <p:spPr>
          <a:xfrm>
            <a:off x="7715945" y="995452"/>
            <a:ext cx="1152128" cy="272939"/>
          </a:xfrm>
          <a:prstGeom prst="rect">
            <a:avLst/>
          </a:prstGeom>
          <a:solidFill>
            <a:srgbClr val="E6E0EC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0820" tIns="40820" rIns="40820" bIns="40820">
            <a:spAutoFit/>
          </a:bodyPr>
          <a:lstStyle>
            <a:lvl1pPr algn="ctr">
              <a:defRPr sz="33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hangingPunct="0"/>
            <a:r>
              <a:rPr sz="1238" kern="0">
                <a:solidFill>
                  <a:srgbClr val="000000"/>
                </a:solidFill>
              </a:rPr>
              <a:t>Maths</a:t>
            </a:r>
          </a:p>
        </p:txBody>
      </p:sp>
      <p:sp>
        <p:nvSpPr>
          <p:cNvPr id="51" name="Shape 1271"/>
          <p:cNvSpPr/>
          <p:nvPr/>
        </p:nvSpPr>
        <p:spPr>
          <a:xfrm>
            <a:off x="5276982" y="5108815"/>
            <a:ext cx="1152128" cy="844441"/>
          </a:xfrm>
          <a:prstGeom prst="rect">
            <a:avLst/>
          </a:prstGeom>
          <a:solidFill>
            <a:srgbClr val="92D05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0820" tIns="40820" rIns="40820" bIns="40820">
            <a:spAutoFit/>
          </a:bodyPr>
          <a:lstStyle/>
          <a:p>
            <a:pPr algn="ctr" hangingPunct="0">
              <a:defRPr sz="3300">
                <a:latin typeface="Arial"/>
                <a:ea typeface="Arial"/>
                <a:cs typeface="Arial"/>
                <a:sym typeface="Arial"/>
              </a:defRPr>
            </a:pPr>
            <a:endParaRPr lang="en-GB" sz="1238" kern="0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 hangingPunct="0">
              <a:defRPr sz="3300">
                <a:latin typeface="Arial"/>
                <a:ea typeface="Arial"/>
                <a:cs typeface="Arial"/>
                <a:sym typeface="Arial"/>
              </a:defRPr>
            </a:pPr>
            <a:r>
              <a:rPr lang="en-GB" sz="1238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Watch football</a:t>
            </a:r>
          </a:p>
          <a:p>
            <a:pPr algn="ctr" hangingPunct="0">
              <a:defRPr sz="3300">
                <a:latin typeface="Arial"/>
                <a:ea typeface="Arial"/>
                <a:cs typeface="Arial"/>
                <a:sym typeface="Arial"/>
              </a:defRPr>
            </a:pPr>
            <a:r>
              <a:rPr lang="en-GB" sz="1238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238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 hangingPunct="0">
              <a:defRPr sz="3300">
                <a:latin typeface="Arial"/>
                <a:ea typeface="Arial"/>
                <a:cs typeface="Arial"/>
                <a:sym typeface="Arial"/>
              </a:defRPr>
            </a:pPr>
            <a:endParaRPr sz="1238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Shape 1271"/>
          <p:cNvSpPr/>
          <p:nvPr/>
        </p:nvSpPr>
        <p:spPr>
          <a:xfrm>
            <a:off x="1428782" y="5101080"/>
            <a:ext cx="1152128" cy="1034942"/>
          </a:xfrm>
          <a:prstGeom prst="rect">
            <a:avLst/>
          </a:prstGeom>
          <a:solidFill>
            <a:srgbClr val="92D05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0820" tIns="40820" rIns="40820" bIns="40820">
            <a:spAutoFit/>
          </a:bodyPr>
          <a:lstStyle/>
          <a:p>
            <a:pPr algn="ctr" hangingPunct="0">
              <a:defRPr sz="3300">
                <a:latin typeface="Arial"/>
                <a:ea typeface="Arial"/>
                <a:cs typeface="Arial"/>
                <a:sym typeface="Arial"/>
              </a:defRPr>
            </a:pPr>
            <a:endParaRPr lang="en-GB" sz="1238" kern="0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 hangingPunct="0">
              <a:defRPr sz="3300">
                <a:latin typeface="Arial"/>
                <a:ea typeface="Arial"/>
                <a:cs typeface="Arial"/>
                <a:sym typeface="Arial"/>
              </a:defRPr>
            </a:pPr>
            <a:endParaRPr lang="en-GB" sz="1238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 hangingPunct="0">
              <a:defRPr sz="3300">
                <a:latin typeface="Arial"/>
                <a:ea typeface="Arial"/>
                <a:cs typeface="Arial"/>
                <a:sym typeface="Arial"/>
              </a:defRPr>
            </a:pPr>
            <a:r>
              <a:rPr lang="en-GB" sz="1238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Go to cinema</a:t>
            </a:r>
          </a:p>
          <a:p>
            <a:pPr algn="ctr" hangingPunct="0">
              <a:defRPr sz="3300">
                <a:latin typeface="Arial"/>
                <a:ea typeface="Arial"/>
                <a:cs typeface="Arial"/>
                <a:sym typeface="Arial"/>
              </a:defRPr>
            </a:pPr>
            <a:r>
              <a:rPr lang="en-GB" sz="1238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238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 hangingPunct="0">
              <a:defRPr sz="3300">
                <a:latin typeface="Arial"/>
                <a:ea typeface="Arial"/>
                <a:cs typeface="Arial"/>
                <a:sym typeface="Arial"/>
              </a:defRPr>
            </a:pPr>
            <a:endParaRPr sz="1238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Shape 1271"/>
          <p:cNvSpPr/>
          <p:nvPr/>
        </p:nvSpPr>
        <p:spPr>
          <a:xfrm>
            <a:off x="7812361" y="1973139"/>
            <a:ext cx="1152128" cy="1034942"/>
          </a:xfrm>
          <a:prstGeom prst="rect">
            <a:avLst/>
          </a:prstGeom>
          <a:solidFill>
            <a:srgbClr val="92D05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0820" tIns="40820" rIns="40820" bIns="40820">
            <a:spAutoFit/>
          </a:bodyPr>
          <a:lstStyle/>
          <a:p>
            <a:pPr algn="ctr" hangingPunct="0">
              <a:defRPr sz="3300">
                <a:latin typeface="Arial"/>
                <a:ea typeface="Arial"/>
                <a:cs typeface="Arial"/>
                <a:sym typeface="Arial"/>
              </a:defRPr>
            </a:pPr>
            <a:endParaRPr lang="en-GB" sz="1238" kern="0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 hangingPunct="0">
              <a:defRPr sz="3300">
                <a:latin typeface="Arial"/>
                <a:ea typeface="Arial"/>
                <a:cs typeface="Arial"/>
                <a:sym typeface="Arial"/>
              </a:defRPr>
            </a:pPr>
            <a:endParaRPr lang="en-GB" sz="1238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 hangingPunct="0">
              <a:defRPr sz="3300">
                <a:latin typeface="Arial"/>
                <a:ea typeface="Arial"/>
                <a:cs typeface="Arial"/>
                <a:sym typeface="Arial"/>
              </a:defRPr>
            </a:pPr>
            <a:r>
              <a:rPr lang="en-GB" sz="1238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Morning off</a:t>
            </a:r>
          </a:p>
          <a:p>
            <a:pPr algn="ctr" hangingPunct="0">
              <a:defRPr sz="3300">
                <a:latin typeface="Arial"/>
                <a:ea typeface="Arial"/>
                <a:cs typeface="Arial"/>
                <a:sym typeface="Arial"/>
              </a:defRPr>
            </a:pPr>
            <a:r>
              <a:rPr lang="en-GB" sz="1238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238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 hangingPunct="0">
              <a:defRPr sz="3300">
                <a:latin typeface="Arial"/>
                <a:ea typeface="Arial"/>
                <a:cs typeface="Arial"/>
                <a:sym typeface="Arial"/>
              </a:defRPr>
            </a:pPr>
            <a:endParaRPr sz="1238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Shape 1271"/>
          <p:cNvSpPr/>
          <p:nvPr/>
        </p:nvSpPr>
        <p:spPr>
          <a:xfrm>
            <a:off x="6554792" y="5101507"/>
            <a:ext cx="1152128" cy="1034942"/>
          </a:xfrm>
          <a:prstGeom prst="rect">
            <a:avLst/>
          </a:prstGeom>
          <a:solidFill>
            <a:srgbClr val="92D05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0820" tIns="40820" rIns="40820" bIns="40820">
            <a:spAutoFit/>
          </a:bodyPr>
          <a:lstStyle/>
          <a:p>
            <a:pPr algn="ctr" hangingPunct="0">
              <a:defRPr sz="3300">
                <a:latin typeface="Arial"/>
                <a:ea typeface="Arial"/>
                <a:cs typeface="Arial"/>
                <a:sym typeface="Arial"/>
              </a:defRPr>
            </a:pPr>
            <a:endParaRPr lang="en-GB" sz="1238" kern="0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 hangingPunct="0">
              <a:defRPr sz="3300">
                <a:latin typeface="Arial"/>
                <a:ea typeface="Arial"/>
                <a:cs typeface="Arial"/>
                <a:sym typeface="Arial"/>
              </a:defRPr>
            </a:pPr>
            <a:r>
              <a:rPr lang="en-GB" sz="1238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Friend’s</a:t>
            </a:r>
          </a:p>
          <a:p>
            <a:pPr algn="ctr" hangingPunct="0">
              <a:defRPr sz="3300">
                <a:latin typeface="Arial"/>
                <a:ea typeface="Arial"/>
                <a:cs typeface="Arial"/>
                <a:sym typeface="Arial"/>
              </a:defRPr>
            </a:pPr>
            <a:r>
              <a:rPr lang="en-GB" sz="1238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Party</a:t>
            </a:r>
          </a:p>
          <a:p>
            <a:pPr algn="ctr" hangingPunct="0">
              <a:defRPr sz="3300">
                <a:latin typeface="Arial"/>
                <a:ea typeface="Arial"/>
                <a:cs typeface="Arial"/>
                <a:sym typeface="Arial"/>
              </a:defRPr>
            </a:pPr>
            <a:r>
              <a:rPr lang="en-GB" sz="1238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238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 hangingPunct="0">
              <a:defRPr sz="3300">
                <a:latin typeface="Arial"/>
                <a:ea typeface="Arial"/>
                <a:cs typeface="Arial"/>
                <a:sym typeface="Arial"/>
              </a:defRPr>
            </a:pPr>
            <a:endParaRPr sz="1238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Shape 1284"/>
          <p:cNvSpPr/>
          <p:nvPr/>
        </p:nvSpPr>
        <p:spPr>
          <a:xfrm>
            <a:off x="2748726" y="5049181"/>
            <a:ext cx="1152128" cy="653940"/>
          </a:xfrm>
          <a:prstGeom prst="rect">
            <a:avLst/>
          </a:prstGeom>
          <a:solidFill>
            <a:srgbClr val="FF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0820" tIns="40820" rIns="40820" bIns="40820">
            <a:spAutoFit/>
          </a:bodyPr>
          <a:lstStyle>
            <a:lvl1pPr algn="ctr">
              <a:defRPr sz="33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hangingPunct="0"/>
            <a:r>
              <a:rPr lang="en-GB" sz="1238" kern="0" dirty="0" smtClean="0">
                <a:solidFill>
                  <a:srgbClr val="000000"/>
                </a:solidFill>
              </a:rPr>
              <a:t>English Past Paper</a:t>
            </a:r>
          </a:p>
          <a:p>
            <a:pPr hangingPunct="0"/>
            <a:r>
              <a:rPr lang="en-GB" sz="1238" kern="0" dirty="0">
                <a:solidFill>
                  <a:srgbClr val="000000"/>
                </a:solidFill>
              </a:rPr>
              <a:t>2</a:t>
            </a:r>
            <a:r>
              <a:rPr lang="en-GB" sz="1238" kern="0" dirty="0" smtClean="0">
                <a:solidFill>
                  <a:srgbClr val="000000"/>
                </a:solidFill>
              </a:rPr>
              <a:t> hours</a:t>
            </a:r>
            <a:endParaRPr sz="1238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217823"/>
      </p:ext>
    </p:extLst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fill="hold"/>
                                        <p:tgtEl>
                                          <p:spTgt spid="1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5" fill="hold"/>
                                        <p:tgtEl>
                                          <p:spTgt spid="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8" fill="hold"/>
                                        <p:tgtEl>
                                          <p:spTgt spid="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1" fill="hold"/>
                                        <p:tgtEl>
                                          <p:spTgt spid="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4" fill="hold"/>
                                        <p:tgtEl>
                                          <p:spTgt spid="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8" fill="hold"/>
                                        <p:tgtEl>
                                          <p:spTgt spid="1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1" fill="hold"/>
                                        <p:tgtEl>
                                          <p:spTgt spid="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4" fill="hold"/>
                                        <p:tgtEl>
                                          <p:spTgt spid="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7" fill="hold"/>
                                        <p:tgtEl>
                                          <p:spTgt spid="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0" fill="hold"/>
                                        <p:tgtEl>
                                          <p:spTgt spid="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3" fill="hold"/>
                                        <p:tgtEl>
                                          <p:spTgt spid="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6" fill="hold"/>
                                        <p:tgtEl>
                                          <p:spTgt spid="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9" fill="hold"/>
                                        <p:tgtEl>
                                          <p:spTgt spid="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2" fill="hold"/>
                                        <p:tgtEl>
                                          <p:spTgt spid="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5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8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1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4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7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3" grpId="0" animBg="1" advAuto="0"/>
      <p:bldP spid="1264" grpId="0" animBg="1" advAuto="0"/>
      <p:bldP spid="1266" grpId="0" animBg="1" advAuto="0"/>
      <p:bldP spid="1267" grpId="0" animBg="1" advAuto="0"/>
      <p:bldP spid="1268" grpId="0" animBg="1" advAuto="0"/>
      <p:bldP spid="1269" grpId="0" animBg="1" advAuto="0"/>
      <p:bldP spid="1270" grpId="0" animBg="1" advAuto="0"/>
      <p:bldP spid="1271" grpId="0" animBg="1" advAuto="0"/>
      <p:bldP spid="1273" grpId="0" animBg="1" advAuto="0"/>
      <p:bldP spid="1276" grpId="0" animBg="1" advAuto="0"/>
      <p:bldP spid="1277" grpId="0" animBg="1" advAuto="0"/>
      <p:bldP spid="1278" grpId="0" animBg="1" advAuto="0"/>
      <p:bldP spid="1279" grpId="0" animBg="1" advAuto="0"/>
      <p:bldP spid="1280" grpId="0" animBg="1" advAuto="0"/>
      <p:bldP spid="1282" grpId="0" animBg="1" advAuto="0"/>
      <p:bldP spid="1283" grpId="0" animBg="1" advAuto="0"/>
      <p:bldP spid="1284" grpId="0" animBg="1" advAuto="0"/>
      <p:bldP spid="1285" grpId="0" animBg="1" advAuto="0"/>
      <p:bldP spid="1286" grpId="0" animBg="1" advAuto="0"/>
      <p:bldP spid="1287" grpId="0" animBg="1" advAuto="0"/>
      <p:bldP spid="1288" grpId="0" animBg="1" advAuto="0"/>
      <p:bldP spid="1289" grpId="0" animBg="1" advAuto="0"/>
      <p:bldP spid="1291" grpId="0" animBg="1" advAuto="0"/>
      <p:bldP spid="1292" grpId="0" animBg="1" advAuto="0"/>
      <p:bldP spid="1293" grpId="0" animBg="1" advAuto="0"/>
      <p:bldP spid="1294" grpId="0" animBg="1" advAuto="0"/>
      <p:bldP spid="1295" grpId="0" animBg="1" advAuto="0"/>
      <p:bldP spid="1298" grpId="0" animBg="1" advAuto="0"/>
      <p:bldP spid="1301" grpId="0" animBg="1" advAuto="0"/>
      <p:bldP spid="1302" grpId="0" animBg="1" advAuto="0"/>
      <p:bldP spid="1303" grpId="0" animBg="1" advAuto="0"/>
      <p:bldP spid="1304" grpId="0" animBg="1" advAuto="0"/>
      <p:bldP spid="51" grpId="0" animBg="1" advAuto="0"/>
      <p:bldP spid="52" grpId="0" animBg="1" advAuto="0"/>
      <p:bldP spid="53" grpId="0" animBg="1" advAuto="0"/>
      <p:bldP spid="54" grpId="0" animBg="1" advAuto="0"/>
      <p:bldP spid="49" grpId="0" animBg="1" advAuto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034" y="-221177"/>
            <a:ext cx="8330788" cy="1524000"/>
          </a:xfrm>
        </p:spPr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Your study environment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173" y="1003767"/>
            <a:ext cx="6609620" cy="5388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37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/>
          </p:cNvSpPr>
          <p:nvPr/>
        </p:nvSpPr>
        <p:spPr bwMode="auto">
          <a:xfrm>
            <a:off x="2288337" y="484814"/>
            <a:ext cx="4547897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GB" sz="4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GCSE Results 2016</a:t>
            </a:r>
            <a:endParaRPr lang="en-GB" sz="4800" b="1" dirty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29613" y="5361216"/>
            <a:ext cx="65640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C0CF3A">
                    <a:lumMod val="60000"/>
                    <a:lumOff val="40000"/>
                  </a:srgbClr>
                </a:solidFill>
              </a:rPr>
              <a:t>Students taking 10 GCSEs at Chauncy achieve, on average, 5 grades more than other students nationally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257274"/>
              </p:ext>
            </p:extLst>
          </p:nvPr>
        </p:nvGraphicFramePr>
        <p:xfrm>
          <a:off x="971601" y="1895324"/>
          <a:ext cx="7056784" cy="28651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0567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432560">
                <a:tc>
                  <a:txBody>
                    <a:bodyPr/>
                    <a:lstStyle/>
                    <a:p>
                      <a:pPr algn="ctr"/>
                      <a:r>
                        <a:rPr lang="en-GB" sz="8800" dirty="0" smtClean="0">
                          <a:solidFill>
                            <a:sysClr val="windowText" lastClr="000000"/>
                          </a:solidFill>
                          <a:latin typeface="+mn-lt"/>
                        </a:rPr>
                        <a:t>Progress 8</a:t>
                      </a:r>
                      <a:endParaRPr lang="en-GB" sz="8800" dirty="0">
                        <a:solidFill>
                          <a:sysClr val="windowText" lastClr="000000"/>
                        </a:solidFill>
                        <a:latin typeface="+mn-lt"/>
                      </a:endParaRPr>
                    </a:p>
                  </a:txBody>
                  <a:tcPr marL="68580" marR="6858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32560">
                <a:tc>
                  <a:txBody>
                    <a:bodyPr/>
                    <a:lstStyle/>
                    <a:p>
                      <a:pPr algn="ctr"/>
                      <a:r>
                        <a:rPr lang="en-GB" sz="8800" b="1" dirty="0" smtClean="0">
                          <a:solidFill>
                            <a:sysClr val="windowText" lastClr="000000"/>
                          </a:solidFill>
                          <a:latin typeface="+mn-lt"/>
                        </a:rPr>
                        <a:t>0.5</a:t>
                      </a:r>
                      <a:endParaRPr lang="en-GB" sz="8800" b="1" dirty="0">
                        <a:solidFill>
                          <a:sysClr val="windowText" lastClr="000000"/>
                        </a:solidFill>
                        <a:latin typeface="+mn-lt"/>
                      </a:endParaRPr>
                    </a:p>
                  </a:txBody>
                  <a:tcPr marL="68580" marR="6858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5599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381000"/>
            <a:ext cx="80772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800" dirty="0" smtClean="0">
                <a:solidFill>
                  <a:prstClr val="white"/>
                </a:solidFill>
              </a:rPr>
              <a:t>Mr Burnett’s top tips…</a:t>
            </a:r>
            <a:endParaRPr lang="en-GB" sz="8800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2079" y="381000"/>
            <a:ext cx="6629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800" dirty="0" smtClean="0"/>
              <a:t>Three tips…</a:t>
            </a:r>
            <a:endParaRPr lang="en-GB" sz="8800" dirty="0"/>
          </a:p>
        </p:txBody>
      </p:sp>
    </p:spTree>
    <p:extLst>
      <p:ext uri="{BB962C8B-B14F-4D97-AF65-F5344CB8AC3E}">
        <p14:creationId xmlns:p14="http://schemas.microsoft.com/office/powerpoint/2010/main" val="228770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68615" y="152400"/>
            <a:ext cx="89960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dirty="0" smtClean="0">
                <a:ln w="11430"/>
                <a:gradFill>
                  <a:gsLst>
                    <a:gs pos="0">
                      <a:srgbClr val="A50E82">
                        <a:tint val="70000"/>
                        <a:satMod val="245000"/>
                      </a:srgbClr>
                    </a:gs>
                    <a:gs pos="75000">
                      <a:srgbClr val="A50E82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A50E82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</a:t>
            </a:r>
            <a:endParaRPr lang="en-US" sz="7200" b="1" dirty="0">
              <a:ln w="11430"/>
              <a:gradFill>
                <a:gsLst>
                  <a:gs pos="0">
                    <a:srgbClr val="A50E82">
                      <a:tint val="70000"/>
                      <a:satMod val="245000"/>
                    </a:srgbClr>
                  </a:gs>
                  <a:gs pos="75000">
                    <a:srgbClr val="A50E82">
                      <a:tint val="90000"/>
                      <a:shade val="60000"/>
                      <a:satMod val="240000"/>
                    </a:srgbClr>
                  </a:gs>
                  <a:gs pos="100000">
                    <a:srgbClr val="A50E82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1581328"/>
            <a:ext cx="746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solidFill>
                  <a:prstClr val="white"/>
                </a:solidFill>
              </a:rPr>
              <a:t>Choose an effective method…</a:t>
            </a:r>
            <a:endParaRPr lang="en-GB" sz="4400" dirty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8649" y="1966048"/>
            <a:ext cx="82296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 smtClean="0"/>
              <a:t>Use an effective revision method</a:t>
            </a:r>
            <a:r>
              <a:rPr lang="en-GB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59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218"/>
            <a:ext cx="8936007" cy="6232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840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4800" y="5791200"/>
            <a:ext cx="8686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prstClr val="white"/>
                </a:solidFill>
              </a:rPr>
              <a:t>http://www.theconfidentteacher.com/2013/04/effective-revision-strategies/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4800" y="23613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Common revision methods that work</a:t>
            </a:r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770021" y="1372197"/>
            <a:ext cx="765208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Flash cards</a:t>
            </a:r>
          </a:p>
          <a:p>
            <a:r>
              <a:rPr lang="en-GB" sz="2800" dirty="0" smtClean="0"/>
              <a:t>Concept </a:t>
            </a:r>
            <a:r>
              <a:rPr lang="en-GB" sz="2800" dirty="0"/>
              <a:t>mapping</a:t>
            </a:r>
          </a:p>
          <a:p>
            <a:r>
              <a:rPr lang="en-GB" sz="2800" dirty="0" smtClean="0"/>
              <a:t>Repetition </a:t>
            </a:r>
            <a:r>
              <a:rPr lang="en-GB" sz="2800" dirty="0"/>
              <a:t>of definitions, laws, formulae</a:t>
            </a:r>
          </a:p>
          <a:p>
            <a:r>
              <a:rPr lang="en-GB" sz="2800" dirty="0" smtClean="0"/>
              <a:t>Group discussions to check understanding</a:t>
            </a:r>
            <a:endParaRPr lang="en-GB" sz="2800" dirty="0"/>
          </a:p>
          <a:p>
            <a:r>
              <a:rPr lang="en-GB" sz="2800" dirty="0"/>
              <a:t>Little and often (“spacing”)</a:t>
            </a:r>
          </a:p>
          <a:p>
            <a:r>
              <a:rPr lang="en-GB" sz="2800" dirty="0"/>
              <a:t>Worked examples</a:t>
            </a:r>
          </a:p>
          <a:p>
            <a:r>
              <a:rPr lang="en-GB" sz="2800" dirty="0"/>
              <a:t>In class testing</a:t>
            </a:r>
          </a:p>
          <a:p>
            <a:r>
              <a:rPr lang="en-GB" sz="2800" dirty="0"/>
              <a:t>Self </a:t>
            </a:r>
            <a:r>
              <a:rPr lang="en-GB" sz="2800" dirty="0" smtClean="0"/>
              <a:t>testing</a:t>
            </a:r>
          </a:p>
          <a:p>
            <a:r>
              <a:rPr lang="en-GB" sz="2800" dirty="0" smtClean="0"/>
              <a:t>Have a parent check your basic factual knowledge</a:t>
            </a:r>
            <a:endParaRPr lang="en-GB" sz="2800" dirty="0"/>
          </a:p>
          <a:p>
            <a:r>
              <a:rPr lang="en-GB" sz="2800" dirty="0"/>
              <a:t>Past paper </a:t>
            </a:r>
            <a:r>
              <a:rPr lang="en-GB" sz="2800" dirty="0" smtClean="0"/>
              <a:t>practice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67940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68614" y="152400"/>
            <a:ext cx="89960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dirty="0">
                <a:ln w="11430"/>
                <a:gradFill>
                  <a:gsLst>
                    <a:gs pos="0">
                      <a:srgbClr val="A50E82">
                        <a:tint val="70000"/>
                        <a:satMod val="245000"/>
                      </a:srgbClr>
                    </a:gs>
                    <a:gs pos="75000">
                      <a:srgbClr val="A50E82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A50E82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r>
              <a:rPr lang="en-US" sz="7200" b="1" dirty="0" smtClean="0">
                <a:ln w="11430"/>
                <a:gradFill>
                  <a:gsLst>
                    <a:gs pos="0">
                      <a:srgbClr val="A50E82">
                        <a:tint val="70000"/>
                        <a:satMod val="245000"/>
                      </a:srgbClr>
                    </a:gs>
                    <a:gs pos="75000">
                      <a:srgbClr val="A50E82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A50E82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en-US" sz="7200" b="1" dirty="0">
              <a:ln w="11430"/>
              <a:gradFill>
                <a:gsLst>
                  <a:gs pos="0">
                    <a:srgbClr val="A50E82">
                      <a:tint val="70000"/>
                      <a:satMod val="245000"/>
                    </a:srgbClr>
                  </a:gs>
                  <a:gs pos="75000">
                    <a:srgbClr val="A50E82">
                      <a:tint val="90000"/>
                      <a:shade val="60000"/>
                      <a:satMod val="240000"/>
                    </a:srgbClr>
                  </a:gs>
                  <a:gs pos="100000">
                    <a:srgbClr val="A50E82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1581328"/>
            <a:ext cx="746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solidFill>
                  <a:prstClr val="white"/>
                </a:solidFill>
              </a:rPr>
              <a:t>Put the time in…</a:t>
            </a:r>
            <a:endParaRPr lang="en-GB" sz="4400" dirty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0257" y="1689049"/>
            <a:ext cx="87012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 smtClean="0"/>
              <a:t>Put the time in…</a:t>
            </a:r>
            <a:endParaRPr lang="en-GB" sz="8000" dirty="0"/>
          </a:p>
        </p:txBody>
      </p:sp>
    </p:spTree>
    <p:extLst>
      <p:ext uri="{BB962C8B-B14F-4D97-AF65-F5344CB8AC3E}">
        <p14:creationId xmlns:p14="http://schemas.microsoft.com/office/powerpoint/2010/main" val="39593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ellaz.com/AIV/Memo%20Images/Forgetting%20Cur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552719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568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575" y="637674"/>
            <a:ext cx="8229600" cy="4525963"/>
          </a:xfrm>
        </p:spPr>
        <p:txBody>
          <a:bodyPr/>
          <a:lstStyle/>
          <a:p>
            <a:r>
              <a:rPr lang="en-GB" dirty="0" smtClean="0"/>
              <a:t>Use a revision plan</a:t>
            </a:r>
          </a:p>
          <a:p>
            <a:r>
              <a:rPr lang="en-GB" dirty="0" smtClean="0"/>
              <a:t>Build in breaks, leisure, sport and treats</a:t>
            </a:r>
          </a:p>
          <a:p>
            <a:r>
              <a:rPr lang="en-GB" dirty="0" smtClean="0"/>
              <a:t>Little and often is better than a long session then nothing for a week. </a:t>
            </a:r>
          </a:p>
          <a:p>
            <a:r>
              <a:rPr lang="en-GB" dirty="0" smtClean="0"/>
              <a:t>Build up your “revision stamina” 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408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68614" y="152400"/>
            <a:ext cx="89960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dirty="0" smtClean="0">
                <a:ln w="11430"/>
                <a:gradFill>
                  <a:gsLst>
                    <a:gs pos="0">
                      <a:srgbClr val="A50E82">
                        <a:tint val="70000"/>
                        <a:satMod val="245000"/>
                      </a:srgbClr>
                    </a:gs>
                    <a:gs pos="75000">
                      <a:srgbClr val="A50E82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A50E82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3.</a:t>
            </a:r>
            <a:endParaRPr lang="en-US" sz="7200" b="1" dirty="0">
              <a:ln w="11430"/>
              <a:gradFill>
                <a:gsLst>
                  <a:gs pos="0">
                    <a:srgbClr val="A50E82">
                      <a:tint val="70000"/>
                      <a:satMod val="245000"/>
                    </a:srgbClr>
                  </a:gs>
                  <a:gs pos="75000">
                    <a:srgbClr val="A50E82">
                      <a:tint val="90000"/>
                      <a:shade val="60000"/>
                      <a:satMod val="240000"/>
                    </a:srgbClr>
                  </a:gs>
                  <a:gs pos="100000">
                    <a:srgbClr val="A50E82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1581328"/>
            <a:ext cx="746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solidFill>
                  <a:prstClr val="white"/>
                </a:solidFill>
              </a:rPr>
              <a:t>Check you’ve got it…</a:t>
            </a:r>
            <a:endParaRPr lang="en-GB" sz="4400" dirty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0257" y="1689049"/>
            <a:ext cx="87012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 smtClean="0"/>
              <a:t>Check you’ve got it…</a:t>
            </a:r>
            <a:endParaRPr lang="en-GB" sz="8000" dirty="0"/>
          </a:p>
        </p:txBody>
      </p:sp>
    </p:spTree>
    <p:extLst>
      <p:ext uri="{BB962C8B-B14F-4D97-AF65-F5344CB8AC3E}">
        <p14:creationId xmlns:p14="http://schemas.microsoft.com/office/powerpoint/2010/main" val="20144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20354">
            <a:off x="341353" y="3083360"/>
            <a:ext cx="1885950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7563">
            <a:off x="2195069" y="4636400"/>
            <a:ext cx="1895475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47800" y="681601"/>
            <a:ext cx="2438400" cy="132343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GB" sz="8000" dirty="0" smtClean="0">
                <a:solidFill>
                  <a:prstClr val="white"/>
                </a:solidFill>
                <a:latin typeface="Freestyle Script" panose="030804020302050B0404" pitchFamily="66" charset="0"/>
              </a:rPr>
              <a:t>Know it</a:t>
            </a:r>
            <a:endParaRPr lang="en-GB" sz="8000" dirty="0">
              <a:solidFill>
                <a:prstClr val="white"/>
              </a:solidFill>
              <a:latin typeface="Freestyle Script" panose="030804020302050B04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1200" y="681601"/>
            <a:ext cx="2971800" cy="132343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8000" dirty="0" smtClean="0">
                <a:solidFill>
                  <a:prstClr val="white"/>
                </a:solidFill>
                <a:latin typeface="Freestyle Script" panose="030804020302050B0404" pitchFamily="66" charset="0"/>
              </a:rPr>
              <a:t>Don’t yet</a:t>
            </a:r>
            <a:endParaRPr lang="en-GB" sz="8000" dirty="0">
              <a:solidFill>
                <a:prstClr val="white"/>
              </a:solidFill>
              <a:latin typeface="Freestyle Script" panose="030804020302050B0404" pitchFamily="66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0567">
            <a:off x="6758429" y="2408949"/>
            <a:ext cx="1895475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55698">
            <a:off x="2356958" y="2297419"/>
            <a:ext cx="1924050" cy="201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88736">
            <a:off x="7013859" y="4480707"/>
            <a:ext cx="18954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592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5533" y="313267"/>
            <a:ext cx="36745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/>
              <a:t>Past papers</a:t>
            </a:r>
            <a:endParaRPr lang="en-GB" sz="4400" dirty="0"/>
          </a:p>
        </p:txBody>
      </p:sp>
      <p:pic>
        <p:nvPicPr>
          <p:cNvPr id="1026" name="Picture 2" descr="Image result for aqa exam paper front cover 20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30609">
            <a:off x="-136736" y="1104731"/>
            <a:ext cx="11642945" cy="6077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1257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/>
          </p:cNvSpPr>
          <p:nvPr/>
        </p:nvSpPr>
        <p:spPr bwMode="auto">
          <a:xfrm>
            <a:off x="2288337" y="484814"/>
            <a:ext cx="4547897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GB" sz="4800" b="1" dirty="0">
                <a:solidFill>
                  <a:prstClr val="white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GCSE Results 2016</a:t>
            </a:r>
            <a:endParaRPr lang="en-GB" sz="4800" b="1" dirty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03648" y="2492896"/>
            <a:ext cx="65640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b="1" dirty="0" smtClean="0">
                <a:solidFill>
                  <a:srgbClr val="FFC000"/>
                </a:solidFill>
              </a:rPr>
              <a:t>Top 7% nationally</a:t>
            </a:r>
            <a:endParaRPr lang="en-GB" sz="72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84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755650" y="692150"/>
            <a:ext cx="76327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>
              <a:defRPr/>
            </a:pPr>
            <a:endParaRPr lang="en-US" sz="2800">
              <a:solidFill>
                <a:prstClr val="black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Candara" pitchFamily="34" charset="0"/>
            </a:endParaRPr>
          </a:p>
        </p:txBody>
      </p:sp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>
          <a:xfrm>
            <a:off x="282474" y="212725"/>
            <a:ext cx="7423150" cy="9588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17 days </a:t>
            </a:r>
            <a:r>
              <a:rPr lang="en-GB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in the</a:t>
            </a:r>
            <a:r>
              <a:rPr lang="en-GB" alt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GB" alt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aster holiday</a:t>
            </a:r>
            <a:endParaRPr lang="en-US" altLang="en-US" sz="4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720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600" dirty="0" smtClean="0"/>
              <a:t>summary</a:t>
            </a:r>
            <a:endParaRPr lang="en-GB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1828800"/>
            <a:ext cx="8884118" cy="4525963"/>
          </a:xfrm>
        </p:spPr>
        <p:txBody>
          <a:bodyPr>
            <a:normAutofit/>
          </a:bodyPr>
          <a:lstStyle/>
          <a:p>
            <a:r>
              <a:rPr lang="en-GB" sz="4400" dirty="0" smtClean="0"/>
              <a:t>Plan; developing a revision timetable</a:t>
            </a:r>
          </a:p>
          <a:p>
            <a:r>
              <a:rPr lang="en-GB" sz="4400" dirty="0" smtClean="0"/>
              <a:t>Use effective revision methods</a:t>
            </a:r>
          </a:p>
          <a:p>
            <a:r>
              <a:rPr lang="en-GB" sz="4400" dirty="0" smtClean="0"/>
              <a:t>Put the time in</a:t>
            </a:r>
          </a:p>
          <a:p>
            <a:r>
              <a:rPr lang="en-GB" sz="4400" dirty="0" smtClean="0"/>
              <a:t>Check you’ve got it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379251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59633" y="1412776"/>
            <a:ext cx="64087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prstClr val="black"/>
                </a:solidFill>
                <a:latin typeface="Trebuchet MS" panose="020B0603020202020204" pitchFamily="34" charset="0"/>
              </a:rPr>
              <a:t>				</a:t>
            </a:r>
            <a:r>
              <a:rPr lang="en-GB" sz="24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P8</a:t>
            </a:r>
            <a:endParaRPr lang="en-GB" sz="2400" dirty="0">
              <a:solidFill>
                <a:prstClr val="black"/>
              </a:solidFill>
              <a:latin typeface="Trebuchet MS" panose="020B0603020202020204" pitchFamily="34" charset="0"/>
            </a:endParaRPr>
          </a:p>
          <a:p>
            <a:endParaRPr lang="en-GB" sz="2400" dirty="0">
              <a:solidFill>
                <a:prstClr val="black"/>
              </a:solidFill>
              <a:latin typeface="Trebuchet MS" panose="020B0603020202020204" pitchFamily="34" charset="0"/>
            </a:endParaRPr>
          </a:p>
          <a:p>
            <a:r>
              <a:rPr lang="en-GB" sz="2400" dirty="0">
                <a:solidFill>
                  <a:prstClr val="black"/>
                </a:solidFill>
                <a:latin typeface="Trebuchet MS" panose="020B0603020202020204" pitchFamily="34" charset="0"/>
              </a:rPr>
              <a:t>Broxbourne			</a:t>
            </a:r>
            <a:r>
              <a:rPr lang="en-GB" sz="24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0.33</a:t>
            </a:r>
            <a:endParaRPr lang="en-GB" sz="2400" dirty="0">
              <a:solidFill>
                <a:prstClr val="black"/>
              </a:solidFill>
              <a:latin typeface="Trebuchet MS" panose="020B0603020202020204" pitchFamily="34" charset="0"/>
            </a:endParaRPr>
          </a:p>
          <a:p>
            <a:r>
              <a:rPr lang="en-GB" sz="2400" dirty="0">
                <a:solidFill>
                  <a:prstClr val="black"/>
                </a:solidFill>
                <a:latin typeface="Trebuchet MS" panose="020B0603020202020204" pitchFamily="34" charset="0"/>
              </a:rPr>
              <a:t>John Warner			</a:t>
            </a:r>
            <a:r>
              <a:rPr lang="en-GB" sz="24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-0.08</a:t>
            </a:r>
            <a:endParaRPr lang="en-GB" sz="2400" dirty="0">
              <a:solidFill>
                <a:prstClr val="black"/>
              </a:solidFill>
              <a:latin typeface="Trebuchet MS" panose="020B0603020202020204" pitchFamily="34" charset="0"/>
            </a:endParaRPr>
          </a:p>
          <a:p>
            <a:r>
              <a:rPr lang="en-GB" sz="2400" dirty="0">
                <a:solidFill>
                  <a:prstClr val="black"/>
                </a:solidFill>
                <a:latin typeface="Trebuchet MS" panose="020B0603020202020204" pitchFamily="34" charset="0"/>
              </a:rPr>
              <a:t>Presdales			</a:t>
            </a:r>
            <a:r>
              <a:rPr lang="en-GB" sz="24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0.32</a:t>
            </a:r>
            <a:endParaRPr lang="en-GB" sz="2400" dirty="0">
              <a:solidFill>
                <a:prstClr val="black"/>
              </a:solidFill>
              <a:latin typeface="Trebuchet MS" panose="020B0603020202020204" pitchFamily="34" charset="0"/>
            </a:endParaRPr>
          </a:p>
          <a:p>
            <a:r>
              <a:rPr lang="en-GB" sz="2400" dirty="0">
                <a:solidFill>
                  <a:prstClr val="black"/>
                </a:solidFill>
                <a:latin typeface="Trebuchet MS" panose="020B0603020202020204" pitchFamily="34" charset="0"/>
              </a:rPr>
              <a:t>Richard Hale			</a:t>
            </a:r>
            <a:r>
              <a:rPr lang="en-GB" sz="24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0.07</a:t>
            </a:r>
            <a:endParaRPr lang="en-GB" sz="2400" baseline="30000" dirty="0">
              <a:solidFill>
                <a:prstClr val="black"/>
              </a:solidFill>
              <a:latin typeface="Trebuchet MS" panose="020B0603020202020204" pitchFamily="34" charset="0"/>
            </a:endParaRPr>
          </a:p>
          <a:p>
            <a:r>
              <a:rPr lang="en-GB" sz="2400" dirty="0" err="1">
                <a:solidFill>
                  <a:prstClr val="black"/>
                </a:solidFill>
                <a:latin typeface="Trebuchet MS" panose="020B0603020202020204" pitchFamily="34" charset="0"/>
              </a:rPr>
              <a:t>Sele</a:t>
            </a:r>
            <a:r>
              <a:rPr lang="en-GB" sz="2400" dirty="0">
                <a:solidFill>
                  <a:prstClr val="black"/>
                </a:solidFill>
                <a:latin typeface="Trebuchet MS" panose="020B0603020202020204" pitchFamily="34" charset="0"/>
              </a:rPr>
              <a:t>				</a:t>
            </a:r>
            <a:r>
              <a:rPr lang="en-GB" sz="24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-0.02</a:t>
            </a:r>
          </a:p>
          <a:p>
            <a:r>
              <a:rPr lang="en-GB" sz="2400" dirty="0" err="1" smtClean="0">
                <a:solidFill>
                  <a:prstClr val="black"/>
                </a:solidFill>
                <a:latin typeface="Trebuchet MS" panose="020B0603020202020204" pitchFamily="34" charset="0"/>
              </a:rPr>
              <a:t>Sheredes</a:t>
            </a:r>
            <a:r>
              <a:rPr lang="en-GB" sz="2400" dirty="0">
                <a:solidFill>
                  <a:prstClr val="black"/>
                </a:solidFill>
                <a:latin typeface="Trebuchet MS" panose="020B0603020202020204" pitchFamily="34" charset="0"/>
              </a:rPr>
              <a:t>			</a:t>
            </a:r>
            <a:r>
              <a:rPr lang="en-GB" sz="24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-0.01</a:t>
            </a:r>
            <a:endParaRPr lang="en-GB" sz="2400" dirty="0">
              <a:solidFill>
                <a:prstClr val="black"/>
              </a:solidFill>
              <a:latin typeface="Trebuchet MS" panose="020B0603020202020204" pitchFamily="34" charset="0"/>
            </a:endParaRPr>
          </a:p>
          <a:p>
            <a:r>
              <a:rPr lang="en-GB" sz="2400" dirty="0">
                <a:solidFill>
                  <a:prstClr val="black"/>
                </a:solidFill>
                <a:latin typeface="Trebuchet MS" panose="020B0603020202020204" pitchFamily="34" charset="0"/>
              </a:rPr>
              <a:t>Simon </a:t>
            </a:r>
            <a:r>
              <a:rPr lang="en-GB" sz="2400" dirty="0" err="1">
                <a:solidFill>
                  <a:prstClr val="black"/>
                </a:solidFill>
                <a:latin typeface="Trebuchet MS" panose="020B0603020202020204" pitchFamily="34" charset="0"/>
              </a:rPr>
              <a:t>Balle</a:t>
            </a:r>
            <a:r>
              <a:rPr lang="en-GB" sz="2400" dirty="0">
                <a:solidFill>
                  <a:prstClr val="black"/>
                </a:solidFill>
                <a:latin typeface="Trebuchet MS" panose="020B0603020202020204" pitchFamily="34" charset="0"/>
              </a:rPr>
              <a:t>			</a:t>
            </a:r>
            <a:r>
              <a:rPr lang="en-GB" sz="24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0.62</a:t>
            </a:r>
            <a:endParaRPr lang="en-GB" sz="2400" dirty="0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1600" y="466236"/>
            <a:ext cx="7344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Progress 8 – Local </a:t>
            </a:r>
            <a:r>
              <a:rPr lang="en-GB" sz="3200" dirty="0">
                <a:solidFill>
                  <a:prstClr val="black"/>
                </a:solidFill>
                <a:latin typeface="Trebuchet MS" panose="020B0603020202020204" pitchFamily="34" charset="0"/>
              </a:rPr>
              <a:t>S</a:t>
            </a:r>
            <a:r>
              <a:rPr lang="en-GB" sz="32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chools</a:t>
            </a:r>
            <a:endParaRPr lang="en-GB" sz="3200" dirty="0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9632" y="5117130"/>
            <a:ext cx="7632848" cy="461665"/>
          </a:xfrm>
          <a:prstGeom prst="rect">
            <a:avLst/>
          </a:prstGeom>
          <a:noFill/>
          <a:ln w="28575">
            <a:solidFill>
              <a:srgbClr val="0099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prstClr val="black"/>
                </a:solidFill>
                <a:latin typeface="Trebuchet MS" panose="020B0603020202020204" pitchFamily="34" charset="0"/>
              </a:rPr>
              <a:t>Chauncy			</a:t>
            </a:r>
            <a:r>
              <a:rPr lang="en-GB" sz="2400" b="1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0.47 (0.5 with 2</a:t>
            </a:r>
            <a:r>
              <a:rPr lang="en-GB" sz="2400" b="1" baseline="300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nd</a:t>
            </a:r>
            <a:r>
              <a:rPr lang="en-GB" sz="2400" b="1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 entries)</a:t>
            </a:r>
            <a:endParaRPr lang="en-GB" sz="2400" b="1" baseline="30000" dirty="0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856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59633" y="1412776"/>
            <a:ext cx="64087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prstClr val="black"/>
                </a:solidFill>
                <a:latin typeface="Trebuchet MS" panose="020B0603020202020204" pitchFamily="34" charset="0"/>
              </a:rPr>
              <a:t>				Position</a:t>
            </a:r>
          </a:p>
          <a:p>
            <a:endParaRPr lang="en-GB" sz="2400" dirty="0">
              <a:solidFill>
                <a:prstClr val="black"/>
              </a:solidFill>
              <a:latin typeface="Trebuchet MS" panose="020B0603020202020204" pitchFamily="34" charset="0"/>
            </a:endParaRPr>
          </a:p>
          <a:p>
            <a:r>
              <a:rPr lang="en-GB" sz="2400" dirty="0">
                <a:solidFill>
                  <a:prstClr val="black"/>
                </a:solidFill>
                <a:latin typeface="Trebuchet MS" panose="020B0603020202020204" pitchFamily="34" charset="0"/>
              </a:rPr>
              <a:t>Broxbourne			16</a:t>
            </a:r>
            <a:r>
              <a:rPr lang="en-GB" sz="2400" baseline="30000" dirty="0">
                <a:solidFill>
                  <a:prstClr val="black"/>
                </a:solidFill>
                <a:latin typeface="Trebuchet MS" panose="020B0603020202020204" pitchFamily="34" charset="0"/>
              </a:rPr>
              <a:t>th</a:t>
            </a:r>
            <a:endParaRPr lang="en-GB" sz="2400" dirty="0">
              <a:solidFill>
                <a:prstClr val="black"/>
              </a:solidFill>
              <a:latin typeface="Trebuchet MS" panose="020B0603020202020204" pitchFamily="34" charset="0"/>
            </a:endParaRPr>
          </a:p>
          <a:p>
            <a:r>
              <a:rPr lang="en-GB" sz="2400" dirty="0">
                <a:solidFill>
                  <a:prstClr val="black"/>
                </a:solidFill>
                <a:latin typeface="Trebuchet MS" panose="020B0603020202020204" pitchFamily="34" charset="0"/>
              </a:rPr>
              <a:t>John Warner			27</a:t>
            </a:r>
            <a:r>
              <a:rPr lang="en-GB" sz="2400" baseline="30000" dirty="0">
                <a:solidFill>
                  <a:prstClr val="black"/>
                </a:solidFill>
                <a:latin typeface="Trebuchet MS" panose="020B0603020202020204" pitchFamily="34" charset="0"/>
              </a:rPr>
              <a:t>th</a:t>
            </a:r>
            <a:r>
              <a:rPr lang="en-GB" sz="2400" dirty="0">
                <a:solidFill>
                  <a:prstClr val="black"/>
                </a:solidFill>
                <a:latin typeface="Trebuchet MS" panose="020B0603020202020204" pitchFamily="34" charset="0"/>
              </a:rPr>
              <a:t>  	</a:t>
            </a:r>
          </a:p>
          <a:p>
            <a:r>
              <a:rPr lang="en-GB" sz="2400" dirty="0">
                <a:solidFill>
                  <a:prstClr val="black"/>
                </a:solidFill>
                <a:latin typeface="Trebuchet MS" panose="020B0603020202020204" pitchFamily="34" charset="0"/>
              </a:rPr>
              <a:t>Presdales			17</a:t>
            </a:r>
            <a:r>
              <a:rPr lang="en-GB" sz="2400" baseline="30000" dirty="0">
                <a:solidFill>
                  <a:prstClr val="black"/>
                </a:solidFill>
                <a:latin typeface="Trebuchet MS" panose="020B0603020202020204" pitchFamily="34" charset="0"/>
              </a:rPr>
              <a:t>th</a:t>
            </a:r>
            <a:endParaRPr lang="en-GB" sz="2400" dirty="0">
              <a:solidFill>
                <a:prstClr val="black"/>
              </a:solidFill>
              <a:latin typeface="Trebuchet MS" panose="020B0603020202020204" pitchFamily="34" charset="0"/>
            </a:endParaRPr>
          </a:p>
          <a:p>
            <a:r>
              <a:rPr lang="en-GB" sz="2400" dirty="0">
                <a:solidFill>
                  <a:prstClr val="black"/>
                </a:solidFill>
                <a:latin typeface="Trebuchet MS" panose="020B0603020202020204" pitchFamily="34" charset="0"/>
              </a:rPr>
              <a:t>Richard Hale			40</a:t>
            </a:r>
            <a:r>
              <a:rPr lang="en-GB" sz="2400" baseline="30000" dirty="0">
                <a:solidFill>
                  <a:prstClr val="black"/>
                </a:solidFill>
                <a:latin typeface="Trebuchet MS" panose="020B0603020202020204" pitchFamily="34" charset="0"/>
              </a:rPr>
              <a:t>th</a:t>
            </a:r>
          </a:p>
          <a:p>
            <a:r>
              <a:rPr lang="en-GB" sz="2400" dirty="0" err="1">
                <a:solidFill>
                  <a:prstClr val="black"/>
                </a:solidFill>
                <a:latin typeface="Trebuchet MS" panose="020B0603020202020204" pitchFamily="34" charset="0"/>
              </a:rPr>
              <a:t>Sele</a:t>
            </a:r>
            <a:r>
              <a:rPr lang="en-GB" sz="2400" dirty="0">
                <a:solidFill>
                  <a:prstClr val="black"/>
                </a:solidFill>
                <a:latin typeface="Trebuchet MS" panose="020B0603020202020204" pitchFamily="34" charset="0"/>
              </a:rPr>
              <a:t>				14</a:t>
            </a:r>
            <a:r>
              <a:rPr lang="en-GB" sz="2400" baseline="30000" dirty="0">
                <a:solidFill>
                  <a:prstClr val="black"/>
                </a:solidFill>
                <a:latin typeface="Trebuchet MS" panose="020B0603020202020204" pitchFamily="34" charset="0"/>
              </a:rPr>
              <a:t>th</a:t>
            </a:r>
            <a:endParaRPr lang="en-GB" sz="2400" dirty="0">
              <a:solidFill>
                <a:prstClr val="black"/>
              </a:solidFill>
              <a:latin typeface="Trebuchet MS" panose="020B0603020202020204" pitchFamily="34" charset="0"/>
            </a:endParaRPr>
          </a:p>
          <a:p>
            <a:r>
              <a:rPr lang="en-GB" sz="2400" dirty="0" err="1">
                <a:solidFill>
                  <a:prstClr val="black"/>
                </a:solidFill>
                <a:latin typeface="Trebuchet MS" panose="020B0603020202020204" pitchFamily="34" charset="0"/>
              </a:rPr>
              <a:t>Sheredes</a:t>
            </a:r>
            <a:r>
              <a:rPr lang="en-GB" sz="2400" dirty="0">
                <a:solidFill>
                  <a:prstClr val="black"/>
                </a:solidFill>
                <a:latin typeface="Trebuchet MS" panose="020B0603020202020204" pitchFamily="34" charset="0"/>
              </a:rPr>
              <a:t>			29</a:t>
            </a:r>
            <a:r>
              <a:rPr lang="en-GB" sz="2400" baseline="30000" dirty="0">
                <a:solidFill>
                  <a:prstClr val="black"/>
                </a:solidFill>
                <a:latin typeface="Trebuchet MS" panose="020B0603020202020204" pitchFamily="34" charset="0"/>
              </a:rPr>
              <a:t>th</a:t>
            </a:r>
            <a:endParaRPr lang="en-GB" sz="2400" dirty="0">
              <a:solidFill>
                <a:prstClr val="black"/>
              </a:solidFill>
              <a:latin typeface="Trebuchet MS" panose="020B0603020202020204" pitchFamily="34" charset="0"/>
            </a:endParaRPr>
          </a:p>
          <a:p>
            <a:r>
              <a:rPr lang="en-GB" sz="2400" dirty="0">
                <a:solidFill>
                  <a:prstClr val="black"/>
                </a:solidFill>
                <a:latin typeface="Trebuchet MS" panose="020B0603020202020204" pitchFamily="34" charset="0"/>
              </a:rPr>
              <a:t>Simon </a:t>
            </a:r>
            <a:r>
              <a:rPr lang="en-GB" sz="2400" dirty="0" err="1">
                <a:solidFill>
                  <a:prstClr val="black"/>
                </a:solidFill>
                <a:latin typeface="Trebuchet MS" panose="020B0603020202020204" pitchFamily="34" charset="0"/>
              </a:rPr>
              <a:t>Balle</a:t>
            </a:r>
            <a:r>
              <a:rPr lang="en-GB" sz="2400" dirty="0">
                <a:solidFill>
                  <a:prstClr val="black"/>
                </a:solidFill>
                <a:latin typeface="Trebuchet MS" panose="020B0603020202020204" pitchFamily="34" charset="0"/>
              </a:rPr>
              <a:t>			2</a:t>
            </a:r>
            <a:r>
              <a:rPr lang="en-GB" sz="2400" baseline="30000" dirty="0">
                <a:solidFill>
                  <a:prstClr val="black"/>
                </a:solidFill>
                <a:latin typeface="Trebuchet MS" panose="020B0603020202020204" pitchFamily="34" charset="0"/>
              </a:rPr>
              <a:t>nd</a:t>
            </a:r>
            <a:endParaRPr lang="en-GB" sz="2400" dirty="0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1600" y="466236"/>
            <a:ext cx="7344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prstClr val="black"/>
                </a:solidFill>
                <a:latin typeface="Trebuchet MS" panose="020B0603020202020204" pitchFamily="34" charset="0"/>
              </a:rPr>
              <a:t>Compared with 55 ‘Similar’ Schools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59633" y="5117130"/>
            <a:ext cx="6408712" cy="461665"/>
          </a:xfrm>
          <a:prstGeom prst="rect">
            <a:avLst/>
          </a:prstGeom>
          <a:noFill/>
          <a:ln w="28575">
            <a:solidFill>
              <a:srgbClr val="0099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prstClr val="black"/>
                </a:solidFill>
                <a:latin typeface="Trebuchet MS" panose="020B0603020202020204" pitchFamily="34" charset="0"/>
              </a:rPr>
              <a:t>Chauncy			2</a:t>
            </a:r>
            <a:r>
              <a:rPr lang="en-GB" sz="2400" b="1" baseline="30000" dirty="0">
                <a:solidFill>
                  <a:prstClr val="black"/>
                </a:solidFill>
                <a:latin typeface="Trebuchet MS" panose="020B0603020202020204" pitchFamily="34" charset="0"/>
              </a:rPr>
              <a:t>nd</a:t>
            </a:r>
          </a:p>
        </p:txBody>
      </p:sp>
    </p:spTree>
    <p:extLst>
      <p:ext uri="{BB962C8B-B14F-4D97-AF65-F5344CB8AC3E}">
        <p14:creationId xmlns:p14="http://schemas.microsoft.com/office/powerpoint/2010/main" val="1829589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1432588"/>
            <a:ext cx="806489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prstClr val="black"/>
                </a:solidFill>
                <a:latin typeface="Trebuchet MS" panose="020B0603020202020204" pitchFamily="34" charset="0"/>
              </a:rPr>
              <a:t>				A Level	Applied General</a:t>
            </a:r>
          </a:p>
          <a:p>
            <a:endParaRPr lang="en-GB" sz="2400" dirty="0">
              <a:solidFill>
                <a:prstClr val="black"/>
              </a:solidFill>
              <a:latin typeface="Trebuchet MS" panose="020B0603020202020204" pitchFamily="34" charset="0"/>
            </a:endParaRPr>
          </a:p>
          <a:p>
            <a:r>
              <a:rPr lang="en-GB" sz="2400" dirty="0">
                <a:solidFill>
                  <a:prstClr val="black"/>
                </a:solidFill>
                <a:latin typeface="Trebuchet MS" panose="020B0603020202020204" pitchFamily="34" charset="0"/>
              </a:rPr>
              <a:t>Herts Regional College	</a:t>
            </a:r>
            <a:r>
              <a:rPr lang="en-GB" sz="24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SUPP</a:t>
            </a:r>
            <a:r>
              <a:rPr lang="en-GB" sz="2400" dirty="0">
                <a:solidFill>
                  <a:prstClr val="black"/>
                </a:solidFill>
                <a:latin typeface="Trebuchet MS" panose="020B0603020202020204" pitchFamily="34" charset="0"/>
              </a:rPr>
              <a:t>		-0.33</a:t>
            </a:r>
          </a:p>
          <a:p>
            <a:r>
              <a:rPr lang="en-GB" sz="2400" dirty="0">
                <a:solidFill>
                  <a:prstClr val="black"/>
                </a:solidFill>
                <a:latin typeface="Trebuchet MS" panose="020B0603020202020204" pitchFamily="34" charset="0"/>
              </a:rPr>
              <a:t>John Warner			-0.34		-</a:t>
            </a:r>
            <a:r>
              <a:rPr lang="en-GB" sz="24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0.45</a:t>
            </a:r>
            <a:endParaRPr lang="en-GB" sz="2400" dirty="0">
              <a:solidFill>
                <a:prstClr val="black"/>
              </a:solidFill>
              <a:latin typeface="Trebuchet MS" panose="020B0603020202020204" pitchFamily="34" charset="0"/>
            </a:endParaRPr>
          </a:p>
          <a:p>
            <a:r>
              <a:rPr lang="en-GB" sz="2400" dirty="0">
                <a:solidFill>
                  <a:prstClr val="black"/>
                </a:solidFill>
                <a:latin typeface="Trebuchet MS" panose="020B0603020202020204" pitchFamily="34" charset="0"/>
              </a:rPr>
              <a:t>Presdales			-</a:t>
            </a:r>
            <a:r>
              <a:rPr lang="en-GB" sz="24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0.09		NE</a:t>
            </a:r>
            <a:endParaRPr lang="en-GB" sz="2400" dirty="0">
              <a:solidFill>
                <a:prstClr val="black"/>
              </a:solidFill>
              <a:latin typeface="Trebuchet MS" panose="020B0603020202020204" pitchFamily="34" charset="0"/>
            </a:endParaRPr>
          </a:p>
          <a:p>
            <a:r>
              <a:rPr lang="en-GB" sz="2400" dirty="0">
                <a:solidFill>
                  <a:prstClr val="black"/>
                </a:solidFill>
                <a:latin typeface="Trebuchet MS" panose="020B0603020202020204" pitchFamily="34" charset="0"/>
              </a:rPr>
              <a:t>Richard Hale			-0.11		-</a:t>
            </a:r>
            <a:r>
              <a:rPr lang="en-GB" sz="24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0.11</a:t>
            </a:r>
            <a:endParaRPr lang="en-GB" sz="2400" dirty="0">
              <a:solidFill>
                <a:prstClr val="black"/>
              </a:solidFill>
              <a:latin typeface="Trebuchet MS" panose="020B0603020202020204" pitchFamily="34" charset="0"/>
            </a:endParaRPr>
          </a:p>
          <a:p>
            <a:r>
              <a:rPr lang="en-GB" sz="2400" dirty="0" err="1">
                <a:solidFill>
                  <a:prstClr val="black"/>
                </a:solidFill>
                <a:latin typeface="Trebuchet MS" panose="020B0603020202020204" pitchFamily="34" charset="0"/>
              </a:rPr>
              <a:t>Sele</a:t>
            </a:r>
            <a:r>
              <a:rPr lang="en-GB" sz="2400" dirty="0">
                <a:solidFill>
                  <a:prstClr val="black"/>
                </a:solidFill>
                <a:latin typeface="Trebuchet MS" panose="020B0603020202020204" pitchFamily="34" charset="0"/>
              </a:rPr>
              <a:t>				-0.6		-0.21</a:t>
            </a:r>
          </a:p>
          <a:p>
            <a:r>
              <a:rPr lang="en-GB" sz="2400" dirty="0">
                <a:solidFill>
                  <a:prstClr val="black"/>
                </a:solidFill>
                <a:latin typeface="Trebuchet MS" panose="020B0603020202020204" pitchFamily="34" charset="0"/>
              </a:rPr>
              <a:t>Simon </a:t>
            </a:r>
            <a:r>
              <a:rPr lang="en-GB" sz="2400" dirty="0" err="1">
                <a:solidFill>
                  <a:prstClr val="black"/>
                </a:solidFill>
                <a:latin typeface="Trebuchet MS" panose="020B0603020202020204" pitchFamily="34" charset="0"/>
              </a:rPr>
              <a:t>Balle</a:t>
            </a:r>
            <a:r>
              <a:rPr lang="en-GB" sz="2400" dirty="0">
                <a:solidFill>
                  <a:prstClr val="black"/>
                </a:solidFill>
                <a:latin typeface="Trebuchet MS" panose="020B0603020202020204" pitchFamily="34" charset="0"/>
              </a:rPr>
              <a:t>			+0.1		+</a:t>
            </a:r>
            <a:r>
              <a:rPr lang="en-GB" sz="24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0.23</a:t>
            </a:r>
            <a:endParaRPr lang="en-GB" sz="2400" dirty="0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1600" y="466236"/>
            <a:ext cx="7344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prstClr val="black"/>
                </a:solidFill>
                <a:latin typeface="Trebuchet MS" panose="020B0603020202020204" pitchFamily="34" charset="0"/>
              </a:rPr>
              <a:t>16 – 19 Value Added – Local Schools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7544" y="4782343"/>
            <a:ext cx="7848872" cy="461665"/>
          </a:xfrm>
          <a:prstGeom prst="rect">
            <a:avLst/>
          </a:prstGeom>
          <a:noFill/>
          <a:ln w="28575">
            <a:solidFill>
              <a:srgbClr val="0099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prstClr val="black"/>
                </a:solidFill>
                <a:latin typeface="Trebuchet MS" panose="020B0603020202020204" pitchFamily="34" charset="0"/>
              </a:rPr>
              <a:t>Chauncy			+0.02		+0.12</a:t>
            </a:r>
          </a:p>
        </p:txBody>
      </p:sp>
    </p:spTree>
    <p:extLst>
      <p:ext uri="{BB962C8B-B14F-4D97-AF65-F5344CB8AC3E}">
        <p14:creationId xmlns:p14="http://schemas.microsoft.com/office/powerpoint/2010/main" val="4036530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Di\Prospectus 2013\Steve\Art Final\Ofsted Wall Art JPE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9" y="764704"/>
            <a:ext cx="9136041" cy="544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2167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6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68918" y="473075"/>
            <a:ext cx="830633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800" b="1" dirty="0" smtClean="0"/>
              <a:t>Smart revision?</a:t>
            </a:r>
            <a:endParaRPr lang="en-GB" altLang="en-US" sz="4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2126754" y="2814806"/>
            <a:ext cx="26452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A bit of theory</a:t>
            </a:r>
          </a:p>
          <a:p>
            <a:endParaRPr lang="en-GB" sz="3200" dirty="0"/>
          </a:p>
          <a:p>
            <a:r>
              <a:rPr lang="en-GB" sz="3200" dirty="0" smtClean="0"/>
              <a:t>A few tips 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93455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learning pyramid revis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24" y="1116101"/>
            <a:ext cx="7682142" cy="5669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6957" y="277586"/>
            <a:ext cx="51108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rgbClr val="FF0000"/>
                </a:solidFill>
              </a:rPr>
              <a:t>How do we learn best?</a:t>
            </a:r>
            <a:endParaRPr lang="en-GB" sz="40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6957" y="2142067"/>
            <a:ext cx="2226733" cy="9233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How much we remember from these learning styles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5816600" y="1694765"/>
            <a:ext cx="314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Listening to someone, reading, watching videos – not so good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39000" y="4548031"/>
            <a:ext cx="1574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B050"/>
                </a:solidFill>
              </a:rPr>
              <a:t>GOOD – explaining to others, practising, doing</a:t>
            </a:r>
            <a:endParaRPr lang="en-GB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82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Ion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BACC050B-8757-4460-95D8-E37B46A6B421}"/>
    </a:ext>
  </a:extLst>
</a:theme>
</file>

<file path=ppt/theme/theme4.xml><?xml version="1.0" encoding="utf-8"?>
<a:theme xmlns:a="http://schemas.openxmlformats.org/drawingml/2006/main" name="1_Ion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BACC050B-8757-4460-95D8-E37B46A6B421}"/>
    </a:ext>
  </a:extLst>
</a:theme>
</file>

<file path=ppt/theme/theme5.xml><?xml version="1.0" encoding="utf-8"?>
<a:theme xmlns:a="http://schemas.openxmlformats.org/drawingml/2006/main" name="Trek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361</TotalTime>
  <Words>509</Words>
  <Application>Microsoft Office PowerPoint</Application>
  <PresentationFormat>On-screen Show (4:3)</PresentationFormat>
  <Paragraphs>187</Paragraphs>
  <Slides>31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Office Theme</vt:lpstr>
      <vt:lpstr>1_Office Theme</vt:lpstr>
      <vt:lpstr>Ion</vt:lpstr>
      <vt:lpstr>1_Ion</vt:lpstr>
      <vt:lpstr>Trek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Smart revision?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PLAN YOUR REVISION   &gt; including breaks and rewards or treats, family        events, sporting events etc.  But make sure you start early and give enough time to each subject.</vt:lpstr>
      <vt:lpstr>PowerPoint Presentation</vt:lpstr>
      <vt:lpstr>Your study environment</vt:lpstr>
      <vt:lpstr>PowerPoint Presentation</vt:lpstr>
      <vt:lpstr>PowerPoint Presentation</vt:lpstr>
      <vt:lpstr>PowerPoint Presentation</vt:lpstr>
      <vt:lpstr>Common revision methods that work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17 days in the Easter holiday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Pablo</dc:creator>
  <cp:lastModifiedBy>STBURNETTC</cp:lastModifiedBy>
  <cp:revision>57</cp:revision>
  <dcterms:created xsi:type="dcterms:W3CDTF">2016-03-08T22:30:11Z</dcterms:created>
  <dcterms:modified xsi:type="dcterms:W3CDTF">2017-03-27T16:06:53Z</dcterms:modified>
</cp:coreProperties>
</file>