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3" r:id="rId7"/>
    <p:sldId id="267" r:id="rId8"/>
    <p:sldId id="264" r:id="rId9"/>
    <p:sldId id="268"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7"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6EB9-6728-4068-8714-3AF00C682B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620607-751F-4BCF-BE26-24D916AE1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5F5CD6-C57A-4F01-867F-9208FB55B7DE}"/>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F265A4B1-4F51-4A23-AF29-0A978B39D6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15DA0C-4629-44D8-86AB-69BB461975DF}"/>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178061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6E24-3245-491A-9726-778736AF44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9C4AE1-0C30-44A9-BDC8-C7474FB87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59BA8-E38C-42EB-9A21-57422EE28AA5}"/>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46C54B83-CCEE-46BB-8B7C-86C77A222C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475FEF-647B-4AFA-8505-4FBA48FE04CB}"/>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127702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D3602-B319-4ABE-B669-869258C7FF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7BED3-C9E6-448D-B169-EBF6C7A5F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321F1-3CE4-4131-B344-9B11DEDD679D}"/>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B2E36EC9-C266-410D-9717-37BC699D24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D7DAA7-92AA-4C4B-A3A1-E03C7E08D730}"/>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2642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895A-5F56-4420-A90C-9A6652237F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9742D-B103-4786-BE81-2EBB3C274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3EDA2-4933-4223-8EB2-D25F6D7F8DCE}"/>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FFE7AF54-F959-405B-A17C-6BCA57C330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EFA71B-9541-4221-87DB-9E160F7B3FA1}"/>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274148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6DEE-9F2D-458A-A6E6-5EAE74973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04BF3E-EC43-4F0A-94F4-CB5CC7D05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8E0BF-F06F-42CB-B7E7-A16B5820BBE5}"/>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522DF25C-9664-4B43-B95A-866042DD52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EFBBF4-C22E-4C37-AE6A-5A956CFF6AB0}"/>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35113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7D6C-548B-47DA-846A-E4AD9A271D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5E1558-BD2F-4F43-A6A5-FED343E29A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679D13-90DE-4123-9391-2AEBD8422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4F239A-0632-4DF4-964F-14590C29311B}"/>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6" name="Footer Placeholder 5">
            <a:extLst>
              <a:ext uri="{FF2B5EF4-FFF2-40B4-BE49-F238E27FC236}">
                <a16:creationId xmlns:a16="http://schemas.microsoft.com/office/drawing/2014/main" id="{36B84DA3-5ABD-4F76-92AD-01723C68564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728321-22C4-4FBD-A7FC-DD69705E077A}"/>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194885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B79-8558-4AD1-A8A5-B09504F60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91D1E-59B4-4468-9170-9A4783D6A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2FC3F-1406-4981-970F-18499737E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6A39B6-C907-4FAA-99EB-7B0137AC5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E5595-6156-49A9-80A1-006DF1C47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603D77-823F-40B9-AE59-D3407C6ABC87}"/>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8" name="Footer Placeholder 7">
            <a:extLst>
              <a:ext uri="{FF2B5EF4-FFF2-40B4-BE49-F238E27FC236}">
                <a16:creationId xmlns:a16="http://schemas.microsoft.com/office/drawing/2014/main" id="{0ED63B96-D068-4834-A8DD-0C6F62E1FF8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489BC1F-CD07-4F5D-AA79-EF341F29EC89}"/>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305877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3A24-C9DE-4788-8925-C8AB48570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051C2-01F0-4671-89E7-E0570865146B}"/>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4" name="Footer Placeholder 3">
            <a:extLst>
              <a:ext uri="{FF2B5EF4-FFF2-40B4-BE49-F238E27FC236}">
                <a16:creationId xmlns:a16="http://schemas.microsoft.com/office/drawing/2014/main" id="{D7B3F015-B647-40AE-BB6D-1B8619F8205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157F604-8A0A-4AD5-9B41-3011308B51BE}"/>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94692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E7974-0090-40D8-AFCF-FA8BC917D48B}"/>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3" name="Footer Placeholder 2">
            <a:extLst>
              <a:ext uri="{FF2B5EF4-FFF2-40B4-BE49-F238E27FC236}">
                <a16:creationId xmlns:a16="http://schemas.microsoft.com/office/drawing/2014/main" id="{644C0116-7565-46B0-84B0-0E13AD258A3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238D9A7-4388-45F1-B54F-8067181712BA}"/>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40884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435D-BFD1-434C-90F7-212D41702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1FF9F8-DC47-4939-945C-441140168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4F47A4-100F-4179-A116-1DCCBD8A7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D7A1C-9457-4E54-BD2C-33BF9A6103E0}"/>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6" name="Footer Placeholder 5">
            <a:extLst>
              <a:ext uri="{FF2B5EF4-FFF2-40B4-BE49-F238E27FC236}">
                <a16:creationId xmlns:a16="http://schemas.microsoft.com/office/drawing/2014/main" id="{9EA0CE07-AB56-40D1-9BA9-0654F53C47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445503-5D1C-4110-9379-85672AD4396A}"/>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401387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FC02-9D20-4752-9BAD-06AB51281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C77EF4-1F65-4C6A-9CE8-CCD26E2FB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44B9E4D-AC59-4A81-A39C-D2746198B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9D148-3B69-4325-9331-9FBAB2854DF5}"/>
              </a:ext>
            </a:extLst>
          </p:cNvPr>
          <p:cNvSpPr>
            <a:spLocks noGrp="1"/>
          </p:cNvSpPr>
          <p:nvPr>
            <p:ph type="dt" sz="half" idx="10"/>
          </p:nvPr>
        </p:nvSpPr>
        <p:spPr/>
        <p:txBody>
          <a:bodyPr/>
          <a:lstStyle/>
          <a:p>
            <a:fld id="{8654301D-EFA7-4DD2-8DFD-C9956FAB0F19}" type="datetimeFigureOut">
              <a:rPr lang="en-GB" smtClean="0"/>
              <a:t>25/05/2020</a:t>
            </a:fld>
            <a:endParaRPr lang="en-GB" dirty="0"/>
          </a:p>
        </p:txBody>
      </p:sp>
      <p:sp>
        <p:nvSpPr>
          <p:cNvPr id="6" name="Footer Placeholder 5">
            <a:extLst>
              <a:ext uri="{FF2B5EF4-FFF2-40B4-BE49-F238E27FC236}">
                <a16:creationId xmlns:a16="http://schemas.microsoft.com/office/drawing/2014/main" id="{86E98045-3EC3-44C8-A671-1E1B7E1D27C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8BF2588-7183-4F6E-8576-87A1CDB05541}"/>
              </a:ext>
            </a:extLst>
          </p:cNvPr>
          <p:cNvSpPr>
            <a:spLocks noGrp="1"/>
          </p:cNvSpPr>
          <p:nvPr>
            <p:ph type="sldNum" sz="quarter" idx="12"/>
          </p:nvPr>
        </p:nvSpPr>
        <p:spPr/>
        <p:txBody>
          <a:bodyPr/>
          <a:lstStyle/>
          <a:p>
            <a:fld id="{35BBDF44-27EF-4F1D-911C-DF1B861E94FB}" type="slidenum">
              <a:rPr lang="en-GB" smtClean="0"/>
              <a:t>‹#›</a:t>
            </a:fld>
            <a:endParaRPr lang="en-GB" dirty="0"/>
          </a:p>
        </p:txBody>
      </p:sp>
    </p:spTree>
    <p:extLst>
      <p:ext uri="{BB962C8B-B14F-4D97-AF65-F5344CB8AC3E}">
        <p14:creationId xmlns:p14="http://schemas.microsoft.com/office/powerpoint/2010/main" val="21947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8D044-E028-4DB5-9EDD-2CF8D2CCE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5EF476-3A9B-4FD0-A9DC-D9AFCF7AB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A5758-745E-4B17-872F-9BAB7F79A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4301D-EFA7-4DD2-8DFD-C9956FAB0F19}" type="datetimeFigureOut">
              <a:rPr lang="en-GB" smtClean="0"/>
              <a:t>25/05/2020</a:t>
            </a:fld>
            <a:endParaRPr lang="en-GB" dirty="0"/>
          </a:p>
        </p:txBody>
      </p:sp>
      <p:sp>
        <p:nvSpPr>
          <p:cNvPr id="5" name="Footer Placeholder 4">
            <a:extLst>
              <a:ext uri="{FF2B5EF4-FFF2-40B4-BE49-F238E27FC236}">
                <a16:creationId xmlns:a16="http://schemas.microsoft.com/office/drawing/2014/main" id="{F25730BB-1941-4E53-BC3A-A401A85B0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CF5C512-EF37-4E36-B857-C7741052E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BDF44-27EF-4F1D-911C-DF1B861E94FB}" type="slidenum">
              <a:rPr lang="en-GB" smtClean="0"/>
              <a:t>‹#›</a:t>
            </a:fld>
            <a:endParaRPr lang="en-GB" dirty="0"/>
          </a:p>
        </p:txBody>
      </p:sp>
    </p:spTree>
    <p:extLst>
      <p:ext uri="{BB962C8B-B14F-4D97-AF65-F5344CB8AC3E}">
        <p14:creationId xmlns:p14="http://schemas.microsoft.com/office/powerpoint/2010/main" val="79903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hyperlink" Target="mailto:strawlingss@chauncy.org.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hyperlink" Target="https://www.aqa.org.uk/subjects/religious-studies/gcse/religious-studies-a-8062/subject-content/component-2-thematic-studie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17B0-37A7-4037-9B11-C92E58BA6C91}"/>
              </a:ext>
            </a:extLst>
          </p:cNvPr>
          <p:cNvSpPr>
            <a:spLocks noGrp="1"/>
          </p:cNvSpPr>
          <p:nvPr>
            <p:ph type="ctrTitle"/>
          </p:nvPr>
        </p:nvSpPr>
        <p:spPr>
          <a:xfrm>
            <a:off x="609601" y="4385066"/>
            <a:ext cx="10923638" cy="1317643"/>
          </a:xfrm>
        </p:spPr>
        <p:txBody>
          <a:bodyPr>
            <a:normAutofit/>
          </a:bodyPr>
          <a:lstStyle/>
          <a:p>
            <a:pPr algn="l"/>
            <a:r>
              <a:rPr lang="en-GB" sz="6600" dirty="0"/>
              <a:t>GCSE Religious Studies</a:t>
            </a:r>
          </a:p>
        </p:txBody>
      </p:sp>
      <p:sp>
        <p:nvSpPr>
          <p:cNvPr id="3" name="Subtitle 2">
            <a:extLst>
              <a:ext uri="{FF2B5EF4-FFF2-40B4-BE49-F238E27FC236}">
                <a16:creationId xmlns:a16="http://schemas.microsoft.com/office/drawing/2014/main" id="{7BBD204D-63AD-475A-B420-AF4C7B9774BC}"/>
              </a:ext>
            </a:extLst>
          </p:cNvPr>
          <p:cNvSpPr>
            <a:spLocks noGrp="1"/>
          </p:cNvSpPr>
          <p:nvPr>
            <p:ph type="subTitle" idx="1"/>
          </p:nvPr>
        </p:nvSpPr>
        <p:spPr>
          <a:xfrm>
            <a:off x="609600" y="5702709"/>
            <a:ext cx="10923638" cy="521109"/>
          </a:xfrm>
        </p:spPr>
        <p:txBody>
          <a:bodyPr>
            <a:normAutofit/>
          </a:bodyPr>
          <a:lstStyle/>
          <a:p>
            <a:pPr algn="l"/>
            <a:r>
              <a:rPr lang="en-GB" dirty="0"/>
              <a:t>Philosophy and Ethics</a:t>
            </a:r>
          </a:p>
        </p:txBody>
      </p:sp>
      <p:pic>
        <p:nvPicPr>
          <p:cNvPr id="5" name="Picture 4">
            <a:extLst>
              <a:ext uri="{FF2B5EF4-FFF2-40B4-BE49-F238E27FC236}">
                <a16:creationId xmlns:a16="http://schemas.microsoft.com/office/drawing/2014/main" id="{9182266F-4C6B-4242-BAED-72286D3D78F6}"/>
              </a:ext>
            </a:extLst>
          </p:cNvPr>
          <p:cNvPicPr>
            <a:picLocks noChangeAspect="1"/>
          </p:cNvPicPr>
          <p:nvPr/>
        </p:nvPicPr>
        <p:blipFill rotWithShape="1">
          <a:blip r:embed="rId4"/>
          <a:srcRect l="7304" r="22027" b="-4"/>
          <a:stretch/>
        </p:blipFill>
        <p:spPr>
          <a:xfrm>
            <a:off x="20" y="10"/>
            <a:ext cx="3008514" cy="4257356"/>
          </a:xfrm>
          <a:prstGeom prst="rect">
            <a:avLst/>
          </a:prstGeom>
        </p:spPr>
      </p:pic>
      <p:pic>
        <p:nvPicPr>
          <p:cNvPr id="6" name="Picture 5">
            <a:extLst>
              <a:ext uri="{FF2B5EF4-FFF2-40B4-BE49-F238E27FC236}">
                <a16:creationId xmlns:a16="http://schemas.microsoft.com/office/drawing/2014/main" id="{7A65355E-ABDA-445D-98EC-B8637E8E539B}"/>
              </a:ext>
            </a:extLst>
          </p:cNvPr>
          <p:cNvPicPr>
            <a:picLocks noChangeAspect="1"/>
          </p:cNvPicPr>
          <p:nvPr/>
        </p:nvPicPr>
        <p:blipFill rotWithShape="1">
          <a:blip r:embed="rId5"/>
          <a:srcRect r="208" b="2"/>
          <a:stretch/>
        </p:blipFill>
        <p:spPr>
          <a:xfrm>
            <a:off x="3061261" y="10"/>
            <a:ext cx="3008534" cy="4261094"/>
          </a:xfrm>
          <a:prstGeom prst="rect">
            <a:avLst/>
          </a:prstGeom>
        </p:spPr>
      </p:pic>
      <p:pic>
        <p:nvPicPr>
          <p:cNvPr id="1026" name="Picture 2" descr="Virginia, don't revive the electric chair - The Washington Post">
            <a:extLst>
              <a:ext uri="{FF2B5EF4-FFF2-40B4-BE49-F238E27FC236}">
                <a16:creationId xmlns:a16="http://schemas.microsoft.com/office/drawing/2014/main" id="{4622B9E4-F0D0-4499-91DD-C22B277868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67" r="6784" b="2"/>
          <a:stretch/>
        </p:blipFill>
        <p:spPr bwMode="auto">
          <a:xfrm>
            <a:off x="6122522"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F68166-DB7D-42C8-A25B-1A6333DFCAE5}"/>
              </a:ext>
            </a:extLst>
          </p:cNvPr>
          <p:cNvPicPr>
            <a:picLocks noChangeAspect="1"/>
          </p:cNvPicPr>
          <p:nvPr/>
        </p:nvPicPr>
        <p:blipFill rotWithShape="1">
          <a:blip r:embed="rId7"/>
          <a:srcRect l="9433" r="37617" b="2"/>
          <a:stretch/>
        </p:blipFill>
        <p:spPr>
          <a:xfrm>
            <a:off x="9183624" y="10"/>
            <a:ext cx="3008376" cy="4261094"/>
          </a:xfrm>
          <a:prstGeom prst="rect">
            <a:avLst/>
          </a:prstGeom>
        </p:spPr>
      </p:pic>
      <p:cxnSp>
        <p:nvCxnSpPr>
          <p:cNvPr id="1029" name="Straight Connector 7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74">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76">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Audio 12">
            <a:hlinkClick r:id="" action="ppaction://media"/>
            <a:extLst>
              <a:ext uri="{FF2B5EF4-FFF2-40B4-BE49-F238E27FC236}">
                <a16:creationId xmlns:a16="http://schemas.microsoft.com/office/drawing/2014/main" id="{4BF50CA9-424E-4464-9403-D5B9F51AA19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03552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708"/>
    </mc:Choice>
    <mc:Fallback xmlns="">
      <p:transition spd="slow" advTm="6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0099-21C6-49B3-AA02-EC60EE47CAA4}"/>
              </a:ext>
            </a:extLst>
          </p:cNvPr>
          <p:cNvSpPr>
            <a:spLocks noGrp="1"/>
          </p:cNvSpPr>
          <p:nvPr>
            <p:ph type="title"/>
          </p:nvPr>
        </p:nvSpPr>
        <p:spPr/>
        <p:txBody>
          <a:bodyPr/>
          <a:lstStyle/>
          <a:p>
            <a:r>
              <a:rPr lang="en-GB" dirty="0"/>
              <a:t>Any more questions…</a:t>
            </a:r>
          </a:p>
        </p:txBody>
      </p:sp>
      <p:sp>
        <p:nvSpPr>
          <p:cNvPr id="3" name="Content Placeholder 2">
            <a:extLst>
              <a:ext uri="{FF2B5EF4-FFF2-40B4-BE49-F238E27FC236}">
                <a16:creationId xmlns:a16="http://schemas.microsoft.com/office/drawing/2014/main" id="{5C442580-EDC3-419F-96CE-D9F35FDE89E3}"/>
              </a:ext>
            </a:extLst>
          </p:cNvPr>
          <p:cNvSpPr>
            <a:spLocks noGrp="1"/>
          </p:cNvSpPr>
          <p:nvPr>
            <p:ph idx="1"/>
          </p:nvPr>
        </p:nvSpPr>
        <p:spPr/>
        <p:txBody>
          <a:bodyPr/>
          <a:lstStyle/>
          <a:p>
            <a:r>
              <a:rPr lang="en-GB" dirty="0"/>
              <a:t>Please feel free to email me on… </a:t>
            </a:r>
          </a:p>
          <a:p>
            <a:endParaRPr lang="en-GB" dirty="0"/>
          </a:p>
          <a:p>
            <a:pPr marL="0" indent="0" algn="ctr">
              <a:buNone/>
            </a:pPr>
            <a:r>
              <a:rPr lang="en-GB" sz="4000" dirty="0">
                <a:hlinkClick r:id="rId4"/>
              </a:rPr>
              <a:t>strawlingss@chauncy.org.uk</a:t>
            </a:r>
            <a:endParaRPr lang="en-GB" sz="4000" dirty="0"/>
          </a:p>
          <a:p>
            <a:pPr marL="0" indent="0" algn="ctr">
              <a:buNone/>
            </a:pPr>
            <a:endParaRPr lang="en-GB" dirty="0"/>
          </a:p>
          <a:p>
            <a:pPr marL="0" indent="0" algn="ctr">
              <a:buNone/>
            </a:pPr>
            <a:endParaRPr lang="en-GB" dirty="0"/>
          </a:p>
        </p:txBody>
      </p:sp>
      <p:pic>
        <p:nvPicPr>
          <p:cNvPr id="6" name="Audio 5">
            <a:hlinkClick r:id="" action="ppaction://media"/>
            <a:extLst>
              <a:ext uri="{FF2B5EF4-FFF2-40B4-BE49-F238E27FC236}">
                <a16:creationId xmlns:a16="http://schemas.microsoft.com/office/drawing/2014/main" id="{5B05600D-4F2C-4753-8BD5-F23E58B753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693850061"/>
      </p:ext>
    </p:extLst>
  </p:cSld>
  <p:clrMapOvr>
    <a:masterClrMapping/>
  </p:clrMapOvr>
  <mc:AlternateContent xmlns:mc="http://schemas.openxmlformats.org/markup-compatibility/2006">
    <mc:Choice xmlns:p14="http://schemas.microsoft.com/office/powerpoint/2010/main" Requires="p14">
      <p:transition spd="slow" p14:dur="2000" advTm="10371"/>
    </mc:Choice>
    <mc:Fallback>
      <p:transition spd="slow" advTm="10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FA16-DA0D-43D9-9A5F-CF78BA3AD6B7}"/>
              </a:ext>
            </a:extLst>
          </p:cNvPr>
          <p:cNvSpPr>
            <a:spLocks noGrp="1"/>
          </p:cNvSpPr>
          <p:nvPr>
            <p:ph type="title"/>
          </p:nvPr>
        </p:nvSpPr>
        <p:spPr/>
        <p:txBody>
          <a:bodyPr/>
          <a:lstStyle/>
          <a:p>
            <a:pPr algn="ctr"/>
            <a:r>
              <a:rPr lang="en-GB" dirty="0"/>
              <a:t>Course overview</a:t>
            </a:r>
          </a:p>
        </p:txBody>
      </p:sp>
      <p:sp>
        <p:nvSpPr>
          <p:cNvPr id="3" name="Content Placeholder 2">
            <a:extLst>
              <a:ext uri="{FF2B5EF4-FFF2-40B4-BE49-F238E27FC236}">
                <a16:creationId xmlns:a16="http://schemas.microsoft.com/office/drawing/2014/main" id="{9D5AA2E3-4B3A-4BE1-8896-B91FCD311256}"/>
              </a:ext>
            </a:extLst>
          </p:cNvPr>
          <p:cNvSpPr>
            <a:spLocks noGrp="1"/>
          </p:cNvSpPr>
          <p:nvPr>
            <p:ph idx="1"/>
          </p:nvPr>
        </p:nvSpPr>
        <p:spPr>
          <a:xfrm>
            <a:off x="747712" y="1253331"/>
            <a:ext cx="10515600" cy="4351338"/>
          </a:xfrm>
        </p:spPr>
        <p:txBody>
          <a:bodyPr/>
          <a:lstStyle/>
          <a:p>
            <a:r>
              <a:rPr lang="en-GB" dirty="0"/>
              <a:t>AQA Religious Studies A</a:t>
            </a:r>
          </a:p>
          <a:p>
            <a:r>
              <a:rPr lang="en-GB" dirty="0"/>
              <a:t>100% exam  </a:t>
            </a:r>
          </a:p>
          <a:p>
            <a:r>
              <a:rPr lang="en-GB" dirty="0"/>
              <a:t>2 exams at the end of Year 11</a:t>
            </a:r>
          </a:p>
          <a:p>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0A4C0E81-FDD5-4B63-A899-ED8F4E881CF3}"/>
              </a:ext>
            </a:extLst>
          </p:cNvPr>
          <p:cNvGraphicFramePr>
            <a:graphicFrameLocks noGrp="1"/>
          </p:cNvGraphicFramePr>
          <p:nvPr>
            <p:extLst>
              <p:ext uri="{D42A27DB-BD31-4B8C-83A1-F6EECF244321}">
                <p14:modId xmlns:p14="http://schemas.microsoft.com/office/powerpoint/2010/main" val="3237700285"/>
              </p:ext>
            </p:extLst>
          </p:nvPr>
        </p:nvGraphicFramePr>
        <p:xfrm>
          <a:off x="838200" y="3178781"/>
          <a:ext cx="10515600" cy="2839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931546194"/>
                    </a:ext>
                  </a:extLst>
                </a:gridCol>
                <a:gridCol w="5257800">
                  <a:extLst>
                    <a:ext uri="{9D8B030D-6E8A-4147-A177-3AD203B41FA5}">
                      <a16:colId xmlns:a16="http://schemas.microsoft.com/office/drawing/2014/main" val="746121218"/>
                    </a:ext>
                  </a:extLst>
                </a:gridCol>
              </a:tblGrid>
              <a:tr h="370840">
                <a:tc>
                  <a:txBody>
                    <a:bodyPr/>
                    <a:lstStyle/>
                    <a:p>
                      <a:r>
                        <a:rPr lang="en-GB" dirty="0">
                          <a:solidFill>
                            <a:schemeClr val="tx1"/>
                          </a:solidFill>
                        </a:rPr>
                        <a:t>Paper 1  Beliefs and Practices</a:t>
                      </a:r>
                    </a:p>
                  </a:txBody>
                  <a:tcPr>
                    <a:solidFill>
                      <a:srgbClr val="99FFCC"/>
                    </a:solidFill>
                  </a:tcPr>
                </a:tc>
                <a:tc>
                  <a:txBody>
                    <a:bodyPr/>
                    <a:lstStyle/>
                    <a:p>
                      <a:r>
                        <a:rPr lang="en-GB" dirty="0">
                          <a:solidFill>
                            <a:schemeClr val="tx1"/>
                          </a:solidFill>
                        </a:rPr>
                        <a:t>Paper 2  Themes</a:t>
                      </a:r>
                    </a:p>
                  </a:txBody>
                  <a:tcPr>
                    <a:solidFill>
                      <a:srgbClr val="99FFCC"/>
                    </a:solidFill>
                  </a:tcPr>
                </a:tc>
                <a:extLst>
                  <a:ext uri="{0D108BD9-81ED-4DB2-BD59-A6C34878D82A}">
                    <a16:rowId xmlns:a16="http://schemas.microsoft.com/office/drawing/2014/main" val="2896952285"/>
                  </a:ext>
                </a:extLst>
              </a:tr>
              <a:tr h="370840">
                <a:tc>
                  <a:txBody>
                    <a:bodyPr/>
                    <a:lstStyle/>
                    <a:p>
                      <a:endParaRPr lang="en-GB" dirty="0">
                        <a:solidFill>
                          <a:schemeClr val="tx1"/>
                        </a:solidFill>
                      </a:endParaRPr>
                    </a:p>
                    <a:p>
                      <a:r>
                        <a:rPr lang="en-GB" dirty="0">
                          <a:solidFill>
                            <a:schemeClr val="tx1"/>
                          </a:solidFill>
                        </a:rPr>
                        <a:t>Students will study the beliefs and practices of TWO religions  </a:t>
                      </a:r>
                      <a:r>
                        <a:rPr lang="en-GB" sz="2400" dirty="0">
                          <a:solidFill>
                            <a:schemeClr val="tx1"/>
                          </a:solidFill>
                        </a:rPr>
                        <a:t>:  Christianity</a:t>
                      </a:r>
                    </a:p>
                    <a:p>
                      <a:r>
                        <a:rPr lang="en-GB" sz="2400" dirty="0">
                          <a:solidFill>
                            <a:schemeClr val="tx1"/>
                          </a:solidFill>
                        </a:rPr>
                        <a:t>                 Islam</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solidFill>
                      <a:srgbClr val="99FFCC"/>
                    </a:solidFill>
                  </a:tcPr>
                </a:tc>
                <a:tc>
                  <a:txBody>
                    <a:bodyPr/>
                    <a:lstStyle/>
                    <a:p>
                      <a:r>
                        <a:rPr lang="en-GB" dirty="0">
                          <a:solidFill>
                            <a:schemeClr val="tx1"/>
                          </a:solidFill>
                        </a:rPr>
                        <a:t>Students study ethical and philosophical themes relating to the following topics:</a:t>
                      </a:r>
                    </a:p>
                    <a:p>
                      <a:pPr marL="285750" indent="-285750">
                        <a:buFont typeface="Arial" panose="020B0604020202020204" pitchFamily="34" charset="0"/>
                        <a:buChar char="•"/>
                      </a:pPr>
                      <a:r>
                        <a:rPr lang="en-GB" dirty="0">
                          <a:solidFill>
                            <a:schemeClr val="tx1"/>
                          </a:solidFill>
                        </a:rPr>
                        <a:t>Religion and Life</a:t>
                      </a:r>
                    </a:p>
                    <a:p>
                      <a:pPr marL="285750" indent="-285750">
                        <a:buFont typeface="Arial" panose="020B0604020202020204" pitchFamily="34" charset="0"/>
                        <a:buChar char="•"/>
                      </a:pPr>
                      <a:r>
                        <a:rPr lang="en-GB" dirty="0">
                          <a:solidFill>
                            <a:schemeClr val="tx1"/>
                          </a:solidFill>
                        </a:rPr>
                        <a:t>The Existence of God</a:t>
                      </a:r>
                    </a:p>
                    <a:p>
                      <a:pPr marL="285750" indent="-285750">
                        <a:buFont typeface="Arial" panose="020B0604020202020204" pitchFamily="34" charset="0"/>
                        <a:buChar char="•"/>
                      </a:pPr>
                      <a:r>
                        <a:rPr lang="en-GB" dirty="0">
                          <a:solidFill>
                            <a:schemeClr val="tx1"/>
                          </a:solidFill>
                        </a:rPr>
                        <a:t>Relationships and families</a:t>
                      </a:r>
                    </a:p>
                    <a:p>
                      <a:pPr marL="285750" indent="-285750">
                        <a:buFont typeface="Arial" panose="020B0604020202020204" pitchFamily="34" charset="0"/>
                        <a:buChar char="•"/>
                      </a:pPr>
                      <a:r>
                        <a:rPr lang="en-GB" dirty="0">
                          <a:solidFill>
                            <a:schemeClr val="tx1"/>
                          </a:solidFill>
                        </a:rPr>
                        <a:t>Crime and Punishment</a:t>
                      </a:r>
                    </a:p>
                  </a:txBody>
                  <a:tcPr>
                    <a:solidFill>
                      <a:srgbClr val="99FFCC"/>
                    </a:solidFill>
                  </a:tcPr>
                </a:tc>
                <a:extLst>
                  <a:ext uri="{0D108BD9-81ED-4DB2-BD59-A6C34878D82A}">
                    <a16:rowId xmlns:a16="http://schemas.microsoft.com/office/drawing/2014/main" val="1259756089"/>
                  </a:ext>
                </a:extLst>
              </a:tr>
            </a:tbl>
          </a:graphicData>
        </a:graphic>
      </p:graphicFrame>
      <p:sp>
        <p:nvSpPr>
          <p:cNvPr id="6" name="TextBox 5">
            <a:extLst>
              <a:ext uri="{FF2B5EF4-FFF2-40B4-BE49-F238E27FC236}">
                <a16:creationId xmlns:a16="http://schemas.microsoft.com/office/drawing/2014/main" id="{5162B5A4-2DA6-4371-AF57-DD2164681CD8}"/>
              </a:ext>
            </a:extLst>
          </p:cNvPr>
          <p:cNvSpPr txBox="1"/>
          <p:nvPr/>
        </p:nvSpPr>
        <p:spPr>
          <a:xfrm>
            <a:off x="657225" y="6159896"/>
            <a:ext cx="10696575" cy="646331"/>
          </a:xfrm>
          <a:prstGeom prst="rect">
            <a:avLst/>
          </a:prstGeom>
          <a:noFill/>
        </p:spPr>
        <p:txBody>
          <a:bodyPr wrap="square" rtlCol="0">
            <a:spAutoFit/>
          </a:bodyPr>
          <a:lstStyle/>
          <a:p>
            <a:r>
              <a:rPr lang="en-GB" dirty="0">
                <a:hlinkClick r:id="rId4"/>
              </a:rPr>
              <a:t>https://www.aqa.org.uk/subjects/religious-studies/gcse/religious-studies-a-8062/subject-content/component-2-thematic-studies</a:t>
            </a:r>
            <a:endParaRPr lang="en-GB" dirty="0"/>
          </a:p>
        </p:txBody>
      </p:sp>
      <p:pic>
        <p:nvPicPr>
          <p:cNvPr id="11" name="Audio 10">
            <a:hlinkClick r:id="" action="ppaction://media"/>
            <a:extLst>
              <a:ext uri="{FF2B5EF4-FFF2-40B4-BE49-F238E27FC236}">
                <a16:creationId xmlns:a16="http://schemas.microsoft.com/office/drawing/2014/main" id="{DA4EEB62-C1F7-4780-831D-503C17BD5B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81929019"/>
      </p:ext>
    </p:extLst>
  </p:cSld>
  <p:clrMapOvr>
    <a:masterClrMapping/>
  </p:clrMapOvr>
  <mc:AlternateContent xmlns:mc="http://schemas.openxmlformats.org/markup-compatibility/2006" xmlns:p14="http://schemas.microsoft.com/office/powerpoint/2010/main">
    <mc:Choice Requires="p14">
      <p:transition spd="slow" p14:dur="2000" advTm="49747"/>
    </mc:Choice>
    <mc:Fallback xmlns="">
      <p:transition spd="slow" advTm="49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5401-8B62-4C22-852E-73A2EA4F799D}"/>
              </a:ext>
            </a:extLst>
          </p:cNvPr>
          <p:cNvSpPr>
            <a:spLocks noGrp="1"/>
          </p:cNvSpPr>
          <p:nvPr>
            <p:ph type="title"/>
          </p:nvPr>
        </p:nvSpPr>
        <p:spPr/>
        <p:txBody>
          <a:bodyPr/>
          <a:lstStyle/>
          <a:p>
            <a:endParaRPr lang="en-GB" dirty="0"/>
          </a:p>
        </p:txBody>
      </p:sp>
      <p:sp>
        <p:nvSpPr>
          <p:cNvPr id="4" name="Speech Bubble: Rectangle 3">
            <a:extLst>
              <a:ext uri="{FF2B5EF4-FFF2-40B4-BE49-F238E27FC236}">
                <a16:creationId xmlns:a16="http://schemas.microsoft.com/office/drawing/2014/main" id="{F3AA7363-42E7-401D-B72C-F0AAAF30D318}"/>
              </a:ext>
            </a:extLst>
          </p:cNvPr>
          <p:cNvSpPr/>
          <p:nvPr/>
        </p:nvSpPr>
        <p:spPr>
          <a:xfrm>
            <a:off x="118007" y="474188"/>
            <a:ext cx="3405254" cy="612648"/>
          </a:xfrm>
          <a:prstGeom prst="wedgeRectCallout">
            <a:avLst>
              <a:gd name="adj1" fmla="val -52949"/>
              <a:gd name="adj2" fmla="val 11225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religion sexist?</a:t>
            </a:r>
          </a:p>
        </p:txBody>
      </p:sp>
      <p:sp>
        <p:nvSpPr>
          <p:cNvPr id="9" name="Speech Bubble: Rectangle 8">
            <a:extLst>
              <a:ext uri="{FF2B5EF4-FFF2-40B4-BE49-F238E27FC236}">
                <a16:creationId xmlns:a16="http://schemas.microsoft.com/office/drawing/2014/main" id="{A3D6675A-89C8-476B-BDFD-584F793649D8}"/>
              </a:ext>
            </a:extLst>
          </p:cNvPr>
          <p:cNvSpPr/>
          <p:nvPr/>
        </p:nvSpPr>
        <p:spPr>
          <a:xfrm>
            <a:off x="4105274" y="292894"/>
            <a:ext cx="3686175" cy="1219200"/>
          </a:xfrm>
          <a:prstGeom prst="wedgeRectCallout">
            <a:avLst>
              <a:gd name="adj1" fmla="val -37370"/>
              <a:gd name="adj2" fmla="val -6562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we know that we are doing the right thing?</a:t>
            </a:r>
          </a:p>
        </p:txBody>
      </p:sp>
      <p:sp>
        <p:nvSpPr>
          <p:cNvPr id="10" name="Speech Bubble: Rectangle 9">
            <a:extLst>
              <a:ext uri="{FF2B5EF4-FFF2-40B4-BE49-F238E27FC236}">
                <a16:creationId xmlns:a16="http://schemas.microsoft.com/office/drawing/2014/main" id="{5781D880-5682-4708-9F8F-F6784AD5C896}"/>
              </a:ext>
            </a:extLst>
          </p:cNvPr>
          <p:cNvSpPr/>
          <p:nvPr/>
        </p:nvSpPr>
        <p:spPr>
          <a:xfrm>
            <a:off x="8119995" y="355537"/>
            <a:ext cx="3617154" cy="733704"/>
          </a:xfrm>
          <a:prstGeom prst="wedgeRectCallout">
            <a:avLst>
              <a:gd name="adj1" fmla="val 56322"/>
              <a:gd name="adj2" fmla="val 114428"/>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Should abortion be banned?</a:t>
            </a:r>
          </a:p>
        </p:txBody>
      </p:sp>
      <p:sp>
        <p:nvSpPr>
          <p:cNvPr id="15" name="TextBox 14">
            <a:extLst>
              <a:ext uri="{FF2B5EF4-FFF2-40B4-BE49-F238E27FC236}">
                <a16:creationId xmlns:a16="http://schemas.microsoft.com/office/drawing/2014/main" id="{D5E0F443-23DE-4761-A5FF-390F368F205A}"/>
              </a:ext>
            </a:extLst>
          </p:cNvPr>
          <p:cNvSpPr txBox="1"/>
          <p:nvPr/>
        </p:nvSpPr>
        <p:spPr>
          <a:xfrm>
            <a:off x="3799485" y="1959056"/>
            <a:ext cx="4320510" cy="2331401"/>
          </a:xfrm>
          <a:prstGeom prst="rect">
            <a:avLst/>
          </a:prstGeom>
          <a:noFill/>
        </p:spPr>
        <p:txBody>
          <a:bodyPr wrap="square" rtlCol="0">
            <a:spAutoFit/>
          </a:bodyPr>
          <a:lstStyle/>
          <a:p>
            <a:pPr algn="ctr"/>
            <a:r>
              <a:rPr lang="en-GB" sz="3600" dirty="0"/>
              <a:t>Some of the thousands of questions addressed on this course</a:t>
            </a:r>
          </a:p>
        </p:txBody>
      </p:sp>
      <p:sp>
        <p:nvSpPr>
          <p:cNvPr id="16" name="Speech Bubble: Rectangle 15">
            <a:extLst>
              <a:ext uri="{FF2B5EF4-FFF2-40B4-BE49-F238E27FC236}">
                <a16:creationId xmlns:a16="http://schemas.microsoft.com/office/drawing/2014/main" id="{7A79F7D6-911E-4EFD-A858-EE59D932EDA4}"/>
              </a:ext>
            </a:extLst>
          </p:cNvPr>
          <p:cNvSpPr/>
          <p:nvPr/>
        </p:nvSpPr>
        <p:spPr>
          <a:xfrm>
            <a:off x="4238625" y="4695825"/>
            <a:ext cx="3333750" cy="1797050"/>
          </a:xfrm>
          <a:prstGeom prst="wedgeRectCallout">
            <a:avLst>
              <a:gd name="adj1" fmla="val -5690"/>
              <a:gd name="adj2" fmla="val 6197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ghosts, past-life memories and near-death experiences proof of life after death?</a:t>
            </a:r>
          </a:p>
        </p:txBody>
      </p:sp>
      <p:sp>
        <p:nvSpPr>
          <p:cNvPr id="23" name="TextBox 22">
            <a:extLst>
              <a:ext uri="{FF2B5EF4-FFF2-40B4-BE49-F238E27FC236}">
                <a16:creationId xmlns:a16="http://schemas.microsoft.com/office/drawing/2014/main" id="{9A28367D-3E9E-42EE-B130-7229025E8422}"/>
              </a:ext>
            </a:extLst>
          </p:cNvPr>
          <p:cNvSpPr txBox="1"/>
          <p:nvPr/>
        </p:nvSpPr>
        <p:spPr>
          <a:xfrm>
            <a:off x="8196241" y="4549237"/>
            <a:ext cx="3462359" cy="369332"/>
          </a:xfrm>
          <a:prstGeom prst="rect">
            <a:avLst/>
          </a:prstGeom>
          <a:noFill/>
        </p:spPr>
        <p:txBody>
          <a:bodyPr wrap="square" rtlCol="0">
            <a:spAutoFit/>
          </a:bodyPr>
          <a:lstStyle/>
          <a:p>
            <a:r>
              <a:rPr lang="en-GB" dirty="0">
                <a:solidFill>
                  <a:schemeClr val="bg1"/>
                </a:solidFill>
              </a:rPr>
              <a:t>Are we free?</a:t>
            </a:r>
          </a:p>
        </p:txBody>
      </p:sp>
      <p:pic>
        <p:nvPicPr>
          <p:cNvPr id="31" name="Content Placeholder 30">
            <a:extLst>
              <a:ext uri="{FF2B5EF4-FFF2-40B4-BE49-F238E27FC236}">
                <a16:creationId xmlns:a16="http://schemas.microsoft.com/office/drawing/2014/main" id="{77A660DA-40EA-4FFC-8FF6-3543DD1A1414}"/>
              </a:ext>
            </a:extLst>
          </p:cNvPr>
          <p:cNvPicPr>
            <a:picLocks noGrp="1" noChangeAspect="1"/>
          </p:cNvPicPr>
          <p:nvPr>
            <p:ph idx="1"/>
          </p:nvPr>
        </p:nvPicPr>
        <p:blipFill>
          <a:blip r:embed="rId4"/>
          <a:stretch>
            <a:fillRect/>
          </a:stretch>
        </p:blipFill>
        <p:spPr>
          <a:xfrm>
            <a:off x="8234427" y="1660652"/>
            <a:ext cx="3895682" cy="1243692"/>
          </a:xfrm>
          <a:prstGeom prst="rect">
            <a:avLst/>
          </a:prstGeom>
        </p:spPr>
      </p:pic>
      <p:sp>
        <p:nvSpPr>
          <p:cNvPr id="26" name="Speech Bubble: Rectangle 25">
            <a:extLst>
              <a:ext uri="{FF2B5EF4-FFF2-40B4-BE49-F238E27FC236}">
                <a16:creationId xmlns:a16="http://schemas.microsoft.com/office/drawing/2014/main" id="{DA70CA68-754B-4EE3-A8C1-CD622D62B648}"/>
              </a:ext>
            </a:extLst>
          </p:cNvPr>
          <p:cNvSpPr/>
          <p:nvPr/>
        </p:nvSpPr>
        <p:spPr>
          <a:xfrm>
            <a:off x="118007" y="1799751"/>
            <a:ext cx="3405254" cy="612648"/>
          </a:xfrm>
          <a:prstGeom prst="wedgeRectCallout">
            <a:avLst>
              <a:gd name="adj1" fmla="val -52949"/>
              <a:gd name="adj2" fmla="val 11225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we ever prove that God exists?</a:t>
            </a:r>
          </a:p>
        </p:txBody>
      </p:sp>
      <p:sp>
        <p:nvSpPr>
          <p:cNvPr id="28" name="Speech Bubble: Rectangle 27">
            <a:extLst>
              <a:ext uri="{FF2B5EF4-FFF2-40B4-BE49-F238E27FC236}">
                <a16:creationId xmlns:a16="http://schemas.microsoft.com/office/drawing/2014/main" id="{2CC80883-7A38-4977-8E1A-EA0F17F46CD6}"/>
              </a:ext>
            </a:extLst>
          </p:cNvPr>
          <p:cNvSpPr/>
          <p:nvPr/>
        </p:nvSpPr>
        <p:spPr>
          <a:xfrm>
            <a:off x="118007" y="3029871"/>
            <a:ext cx="3405254" cy="612648"/>
          </a:xfrm>
          <a:prstGeom prst="wedgeRectCallout">
            <a:avLst>
              <a:gd name="adj1" fmla="val -52949"/>
              <a:gd name="adj2" fmla="val 11225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miracles happen?</a:t>
            </a:r>
          </a:p>
        </p:txBody>
      </p:sp>
      <p:sp>
        <p:nvSpPr>
          <p:cNvPr id="29" name="Speech Bubble: Rectangle 28">
            <a:extLst>
              <a:ext uri="{FF2B5EF4-FFF2-40B4-BE49-F238E27FC236}">
                <a16:creationId xmlns:a16="http://schemas.microsoft.com/office/drawing/2014/main" id="{F5DB13DF-7468-4425-8632-6E39A04C7BCC}"/>
              </a:ext>
            </a:extLst>
          </p:cNvPr>
          <p:cNvSpPr/>
          <p:nvPr/>
        </p:nvSpPr>
        <p:spPr>
          <a:xfrm>
            <a:off x="118007" y="4261873"/>
            <a:ext cx="3405254" cy="612648"/>
          </a:xfrm>
          <a:prstGeom prst="wedgeRectCallout">
            <a:avLst>
              <a:gd name="adj1" fmla="val -52949"/>
              <a:gd name="adj2" fmla="val 11225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animals have rights?</a:t>
            </a:r>
          </a:p>
        </p:txBody>
      </p:sp>
      <p:sp>
        <p:nvSpPr>
          <p:cNvPr id="30" name="Speech Bubble: Rectangle 29">
            <a:extLst>
              <a:ext uri="{FF2B5EF4-FFF2-40B4-BE49-F238E27FC236}">
                <a16:creationId xmlns:a16="http://schemas.microsoft.com/office/drawing/2014/main" id="{E9E46E69-3F97-405E-A776-A50B5489ECAC}"/>
              </a:ext>
            </a:extLst>
          </p:cNvPr>
          <p:cNvSpPr/>
          <p:nvPr/>
        </p:nvSpPr>
        <p:spPr>
          <a:xfrm>
            <a:off x="207808" y="5610102"/>
            <a:ext cx="3405254" cy="612648"/>
          </a:xfrm>
          <a:prstGeom prst="wedgeRectCallout">
            <a:avLst>
              <a:gd name="adj1" fmla="val -52949"/>
              <a:gd name="adj2" fmla="val 11225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does religion have to say about homosexuality?</a:t>
            </a:r>
          </a:p>
        </p:txBody>
      </p:sp>
      <p:pic>
        <p:nvPicPr>
          <p:cNvPr id="32" name="Picture 31">
            <a:extLst>
              <a:ext uri="{FF2B5EF4-FFF2-40B4-BE49-F238E27FC236}">
                <a16:creationId xmlns:a16="http://schemas.microsoft.com/office/drawing/2014/main" id="{24B73FEE-CB55-4CE2-8B1E-3DB948C4F364}"/>
              </a:ext>
            </a:extLst>
          </p:cNvPr>
          <p:cNvPicPr>
            <a:picLocks noChangeAspect="1"/>
          </p:cNvPicPr>
          <p:nvPr/>
        </p:nvPicPr>
        <p:blipFill>
          <a:blip r:embed="rId4"/>
          <a:stretch>
            <a:fillRect/>
          </a:stretch>
        </p:blipFill>
        <p:spPr>
          <a:xfrm>
            <a:off x="8348859" y="2945925"/>
            <a:ext cx="3895682" cy="1243692"/>
          </a:xfrm>
          <a:prstGeom prst="rect">
            <a:avLst/>
          </a:prstGeom>
        </p:spPr>
      </p:pic>
      <p:pic>
        <p:nvPicPr>
          <p:cNvPr id="33" name="Picture 32">
            <a:extLst>
              <a:ext uri="{FF2B5EF4-FFF2-40B4-BE49-F238E27FC236}">
                <a16:creationId xmlns:a16="http://schemas.microsoft.com/office/drawing/2014/main" id="{4E9AD4EE-DF9A-47CE-B343-5436F7400720}"/>
              </a:ext>
            </a:extLst>
          </p:cNvPr>
          <p:cNvPicPr>
            <a:picLocks noChangeAspect="1"/>
          </p:cNvPicPr>
          <p:nvPr/>
        </p:nvPicPr>
        <p:blipFill>
          <a:blip r:embed="rId4"/>
          <a:stretch>
            <a:fillRect/>
          </a:stretch>
        </p:blipFill>
        <p:spPr>
          <a:xfrm>
            <a:off x="8396219" y="4231199"/>
            <a:ext cx="3895682" cy="1243692"/>
          </a:xfrm>
          <a:prstGeom prst="rect">
            <a:avLst/>
          </a:prstGeom>
        </p:spPr>
      </p:pic>
      <p:pic>
        <p:nvPicPr>
          <p:cNvPr id="34" name="Picture 33">
            <a:extLst>
              <a:ext uri="{FF2B5EF4-FFF2-40B4-BE49-F238E27FC236}">
                <a16:creationId xmlns:a16="http://schemas.microsoft.com/office/drawing/2014/main" id="{FC73339B-A90F-48C6-A7F1-403549954D12}"/>
              </a:ext>
            </a:extLst>
          </p:cNvPr>
          <p:cNvPicPr>
            <a:picLocks noChangeAspect="1"/>
          </p:cNvPicPr>
          <p:nvPr/>
        </p:nvPicPr>
        <p:blipFill>
          <a:blip r:embed="rId4"/>
          <a:stretch>
            <a:fillRect/>
          </a:stretch>
        </p:blipFill>
        <p:spPr>
          <a:xfrm>
            <a:off x="8088510" y="5559302"/>
            <a:ext cx="3895682" cy="1243692"/>
          </a:xfrm>
          <a:prstGeom prst="rect">
            <a:avLst/>
          </a:prstGeom>
        </p:spPr>
      </p:pic>
      <p:sp>
        <p:nvSpPr>
          <p:cNvPr id="35" name="TextBox 34">
            <a:extLst>
              <a:ext uri="{FF2B5EF4-FFF2-40B4-BE49-F238E27FC236}">
                <a16:creationId xmlns:a16="http://schemas.microsoft.com/office/drawing/2014/main" id="{EE1B176A-D24B-47E0-B71F-9F5418EB1DE5}"/>
              </a:ext>
            </a:extLst>
          </p:cNvPr>
          <p:cNvSpPr txBox="1"/>
          <p:nvPr/>
        </p:nvSpPr>
        <p:spPr>
          <a:xfrm>
            <a:off x="8396219" y="1690688"/>
            <a:ext cx="3340930" cy="646331"/>
          </a:xfrm>
          <a:prstGeom prst="rect">
            <a:avLst/>
          </a:prstGeom>
          <a:noFill/>
        </p:spPr>
        <p:txBody>
          <a:bodyPr wrap="square" rtlCol="0">
            <a:spAutoFit/>
          </a:bodyPr>
          <a:lstStyle/>
          <a:p>
            <a:r>
              <a:rPr lang="en-GB" dirty="0"/>
              <a:t>Should the UK reinstate the death penalty?</a:t>
            </a:r>
          </a:p>
        </p:txBody>
      </p:sp>
      <p:sp>
        <p:nvSpPr>
          <p:cNvPr id="37" name="TextBox 36">
            <a:extLst>
              <a:ext uri="{FF2B5EF4-FFF2-40B4-BE49-F238E27FC236}">
                <a16:creationId xmlns:a16="http://schemas.microsoft.com/office/drawing/2014/main" id="{CC4266AC-CE2C-488D-8C22-464C363EAF8B}"/>
              </a:ext>
            </a:extLst>
          </p:cNvPr>
          <p:cNvSpPr txBox="1"/>
          <p:nvPr/>
        </p:nvSpPr>
        <p:spPr>
          <a:xfrm>
            <a:off x="8505825" y="2988755"/>
            <a:ext cx="3409950" cy="646331"/>
          </a:xfrm>
          <a:prstGeom prst="rect">
            <a:avLst/>
          </a:prstGeom>
          <a:noFill/>
        </p:spPr>
        <p:txBody>
          <a:bodyPr wrap="square" rtlCol="0">
            <a:spAutoFit/>
          </a:bodyPr>
          <a:lstStyle/>
          <a:p>
            <a:r>
              <a:rPr lang="en-GB" dirty="0"/>
              <a:t>Does suffering prove there is no God?</a:t>
            </a:r>
          </a:p>
        </p:txBody>
      </p:sp>
      <p:sp>
        <p:nvSpPr>
          <p:cNvPr id="39" name="TextBox 38">
            <a:extLst>
              <a:ext uri="{FF2B5EF4-FFF2-40B4-BE49-F238E27FC236}">
                <a16:creationId xmlns:a16="http://schemas.microsoft.com/office/drawing/2014/main" id="{0BF8F343-CEE1-4E27-8296-3B3531ADA1C0}"/>
              </a:ext>
            </a:extLst>
          </p:cNvPr>
          <p:cNvSpPr txBox="1"/>
          <p:nvPr/>
        </p:nvSpPr>
        <p:spPr>
          <a:xfrm>
            <a:off x="8505825" y="4290457"/>
            <a:ext cx="3405254" cy="369332"/>
          </a:xfrm>
          <a:prstGeom prst="rect">
            <a:avLst/>
          </a:prstGeom>
          <a:noFill/>
        </p:spPr>
        <p:txBody>
          <a:bodyPr wrap="square" rtlCol="0">
            <a:spAutoFit/>
          </a:bodyPr>
          <a:lstStyle/>
          <a:p>
            <a:r>
              <a:rPr lang="en-GB" dirty="0"/>
              <a:t>Are we free?</a:t>
            </a:r>
          </a:p>
        </p:txBody>
      </p:sp>
      <p:sp>
        <p:nvSpPr>
          <p:cNvPr id="41" name="TextBox 40">
            <a:extLst>
              <a:ext uri="{FF2B5EF4-FFF2-40B4-BE49-F238E27FC236}">
                <a16:creationId xmlns:a16="http://schemas.microsoft.com/office/drawing/2014/main" id="{00D32F93-7164-4DEE-83CD-34A45935B1F9}"/>
              </a:ext>
            </a:extLst>
          </p:cNvPr>
          <p:cNvSpPr txBox="1"/>
          <p:nvPr/>
        </p:nvSpPr>
        <p:spPr>
          <a:xfrm>
            <a:off x="8234427" y="5610102"/>
            <a:ext cx="3290823" cy="646331"/>
          </a:xfrm>
          <a:prstGeom prst="rect">
            <a:avLst/>
          </a:prstGeom>
          <a:noFill/>
        </p:spPr>
        <p:txBody>
          <a:bodyPr wrap="square" rtlCol="0">
            <a:spAutoFit/>
          </a:bodyPr>
          <a:lstStyle/>
          <a:p>
            <a:r>
              <a:rPr lang="en-GB" dirty="0"/>
              <a:t>Is corporal punishment ever justified?</a:t>
            </a:r>
          </a:p>
        </p:txBody>
      </p:sp>
      <p:pic>
        <p:nvPicPr>
          <p:cNvPr id="44" name="Audio 43">
            <a:hlinkClick r:id="" action="ppaction://media"/>
            <a:extLst>
              <a:ext uri="{FF2B5EF4-FFF2-40B4-BE49-F238E27FC236}">
                <a16:creationId xmlns:a16="http://schemas.microsoft.com/office/drawing/2014/main" id="{887C66B3-DB57-4203-B156-7C1AAB935C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72207026"/>
      </p:ext>
    </p:extLst>
  </p:cSld>
  <p:clrMapOvr>
    <a:masterClrMapping/>
  </p:clrMapOvr>
  <mc:AlternateContent xmlns:mc="http://schemas.openxmlformats.org/markup-compatibility/2006" xmlns:p14="http://schemas.microsoft.com/office/powerpoint/2010/main">
    <mc:Choice Requires="p14">
      <p:transition spd="slow" p14:dur="2000" advTm="17499"/>
    </mc:Choice>
    <mc:Fallback xmlns="">
      <p:transition spd="slow" advTm="17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D382-4898-477F-B226-EF00D6A2B37B}"/>
              </a:ext>
            </a:extLst>
          </p:cNvPr>
          <p:cNvSpPr>
            <a:spLocks noGrp="1"/>
          </p:cNvSpPr>
          <p:nvPr>
            <p:ph type="title"/>
          </p:nvPr>
        </p:nvSpPr>
        <p:spPr/>
        <p:txBody>
          <a:bodyPr/>
          <a:lstStyle/>
          <a:p>
            <a:pPr algn="ctr"/>
            <a:r>
              <a:rPr lang="en-GB" dirty="0"/>
              <a:t>Outstanding GCSE Results</a:t>
            </a:r>
          </a:p>
        </p:txBody>
      </p:sp>
      <p:sp>
        <p:nvSpPr>
          <p:cNvPr id="3" name="Content Placeholder 2">
            <a:extLst>
              <a:ext uri="{FF2B5EF4-FFF2-40B4-BE49-F238E27FC236}">
                <a16:creationId xmlns:a16="http://schemas.microsoft.com/office/drawing/2014/main" id="{5E8F0966-3E78-44F7-B367-47A391C6D27C}"/>
              </a:ext>
            </a:extLst>
          </p:cNvPr>
          <p:cNvSpPr>
            <a:spLocks noGrp="1"/>
          </p:cNvSpPr>
          <p:nvPr>
            <p:ph idx="1"/>
          </p:nvPr>
        </p:nvSpPr>
        <p:spPr/>
        <p:txBody>
          <a:bodyPr/>
          <a:lstStyle/>
          <a:p>
            <a:r>
              <a:rPr lang="en-GB" dirty="0"/>
              <a:t>In 2019…</a:t>
            </a:r>
          </a:p>
          <a:p>
            <a:r>
              <a:rPr lang="en-GB" sz="4000" dirty="0"/>
              <a:t>40% </a:t>
            </a:r>
            <a:r>
              <a:rPr lang="en-GB" dirty="0"/>
              <a:t>of students achieved a </a:t>
            </a:r>
            <a:r>
              <a:rPr lang="en-GB" sz="4000" dirty="0"/>
              <a:t>grade 9</a:t>
            </a:r>
          </a:p>
          <a:p>
            <a:r>
              <a:rPr lang="en-GB" sz="4000" dirty="0"/>
              <a:t>80%</a:t>
            </a:r>
            <a:r>
              <a:rPr lang="en-GB" dirty="0"/>
              <a:t> of student achieved a </a:t>
            </a:r>
            <a:r>
              <a:rPr lang="en-GB" sz="4000" dirty="0"/>
              <a:t>grade 8 or 9  </a:t>
            </a:r>
            <a:r>
              <a:rPr lang="en-GB" dirty="0"/>
              <a:t>(Equivalent to an A*)</a:t>
            </a:r>
          </a:p>
          <a:p>
            <a:r>
              <a:rPr lang="en-GB" dirty="0"/>
              <a:t>On average, student results were </a:t>
            </a:r>
            <a:r>
              <a:rPr lang="en-GB" sz="3200" dirty="0"/>
              <a:t>2 FULL GRADES HIGHER </a:t>
            </a:r>
            <a:r>
              <a:rPr lang="en-GB" dirty="0"/>
              <a:t>than predictions.</a:t>
            </a:r>
          </a:p>
          <a:p>
            <a:endParaRPr lang="en-GB" dirty="0"/>
          </a:p>
          <a:p>
            <a:r>
              <a:rPr lang="en-GB" dirty="0"/>
              <a:t>Every year the Religious Studies class achieves impressive results. </a:t>
            </a:r>
          </a:p>
        </p:txBody>
      </p:sp>
      <p:pic>
        <p:nvPicPr>
          <p:cNvPr id="5" name="Picture 4">
            <a:extLst>
              <a:ext uri="{FF2B5EF4-FFF2-40B4-BE49-F238E27FC236}">
                <a16:creationId xmlns:a16="http://schemas.microsoft.com/office/drawing/2014/main" id="{5402CCBE-689F-4D40-8C2E-71B9E9440C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091737" y="430150"/>
            <a:ext cx="1452563" cy="1395475"/>
          </a:xfrm>
          <a:prstGeom prst="rect">
            <a:avLst/>
          </a:prstGeom>
        </p:spPr>
      </p:pic>
      <p:pic>
        <p:nvPicPr>
          <p:cNvPr id="6" name="Picture 5">
            <a:extLst>
              <a:ext uri="{FF2B5EF4-FFF2-40B4-BE49-F238E27FC236}">
                <a16:creationId xmlns:a16="http://schemas.microsoft.com/office/drawing/2014/main" id="{75ECE74B-99A9-434D-AA2B-B1D9D840DE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120187" y="1166813"/>
            <a:ext cx="1090613" cy="1047750"/>
          </a:xfrm>
          <a:prstGeom prst="rect">
            <a:avLst/>
          </a:prstGeom>
        </p:spPr>
      </p:pic>
      <p:pic>
        <p:nvPicPr>
          <p:cNvPr id="7" name="Picture 6">
            <a:extLst>
              <a:ext uri="{FF2B5EF4-FFF2-40B4-BE49-F238E27FC236}">
                <a16:creationId xmlns:a16="http://schemas.microsoft.com/office/drawing/2014/main" id="{03CB0F2D-0B9C-4C90-9158-D49793200D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808493" y="1890650"/>
            <a:ext cx="1090613" cy="1047751"/>
          </a:xfrm>
          <a:prstGeom prst="rect">
            <a:avLst/>
          </a:prstGeom>
        </p:spPr>
      </p:pic>
      <p:pic>
        <p:nvPicPr>
          <p:cNvPr id="8" name="Picture 7">
            <a:extLst>
              <a:ext uri="{FF2B5EF4-FFF2-40B4-BE49-F238E27FC236}">
                <a16:creationId xmlns:a16="http://schemas.microsoft.com/office/drawing/2014/main" id="{C2089BBB-1D3E-4276-9416-9B98B4740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76413" y="710407"/>
            <a:ext cx="1090613" cy="1047750"/>
          </a:xfrm>
          <a:prstGeom prst="rect">
            <a:avLst/>
          </a:prstGeom>
        </p:spPr>
      </p:pic>
      <p:pic>
        <p:nvPicPr>
          <p:cNvPr id="9" name="Picture 8">
            <a:extLst>
              <a:ext uri="{FF2B5EF4-FFF2-40B4-BE49-F238E27FC236}">
                <a16:creationId xmlns:a16="http://schemas.microsoft.com/office/drawing/2014/main" id="{54DEF47F-3105-4B04-871A-C71B424CA50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1049" y="430150"/>
            <a:ext cx="938213" cy="901340"/>
          </a:xfrm>
          <a:prstGeom prst="rect">
            <a:avLst/>
          </a:prstGeom>
        </p:spPr>
      </p:pic>
      <p:pic>
        <p:nvPicPr>
          <p:cNvPr id="10" name="Picture 9">
            <a:extLst>
              <a:ext uri="{FF2B5EF4-FFF2-40B4-BE49-F238E27FC236}">
                <a16:creationId xmlns:a16="http://schemas.microsoft.com/office/drawing/2014/main" id="{DFDA1046-EC78-43FC-91A0-EE4A486DFA8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97667" y="1301480"/>
            <a:ext cx="590551" cy="567341"/>
          </a:xfrm>
          <a:prstGeom prst="rect">
            <a:avLst/>
          </a:prstGeom>
        </p:spPr>
      </p:pic>
      <p:pic>
        <p:nvPicPr>
          <p:cNvPr id="11" name="Picture 10">
            <a:extLst>
              <a:ext uri="{FF2B5EF4-FFF2-40B4-BE49-F238E27FC236}">
                <a16:creationId xmlns:a16="http://schemas.microsoft.com/office/drawing/2014/main" id="{B62FB27E-4564-4435-86C5-EF0EE4DFEF5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117758" y="5797550"/>
            <a:ext cx="723770" cy="695325"/>
          </a:xfrm>
          <a:prstGeom prst="rect">
            <a:avLst/>
          </a:prstGeom>
        </p:spPr>
      </p:pic>
      <p:pic>
        <p:nvPicPr>
          <p:cNvPr id="12" name="Picture 11">
            <a:extLst>
              <a:ext uri="{FF2B5EF4-FFF2-40B4-BE49-F238E27FC236}">
                <a16:creationId xmlns:a16="http://schemas.microsoft.com/office/drawing/2014/main" id="{39D1D07D-158E-4495-B283-A85F717A26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126239" y="4780358"/>
            <a:ext cx="569423" cy="547044"/>
          </a:xfrm>
          <a:prstGeom prst="rect">
            <a:avLst/>
          </a:prstGeom>
        </p:spPr>
      </p:pic>
      <p:pic>
        <p:nvPicPr>
          <p:cNvPr id="13" name="Picture 12">
            <a:extLst>
              <a:ext uri="{FF2B5EF4-FFF2-40B4-BE49-F238E27FC236}">
                <a16:creationId xmlns:a16="http://schemas.microsoft.com/office/drawing/2014/main" id="{E8B7D8EF-752D-4008-9CC7-395C6C1D38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056144" y="5509125"/>
            <a:ext cx="1050434" cy="1009150"/>
          </a:xfrm>
          <a:prstGeom prst="rect">
            <a:avLst/>
          </a:prstGeom>
        </p:spPr>
      </p:pic>
      <p:pic>
        <p:nvPicPr>
          <p:cNvPr id="14" name="Picture 13">
            <a:extLst>
              <a:ext uri="{FF2B5EF4-FFF2-40B4-BE49-F238E27FC236}">
                <a16:creationId xmlns:a16="http://schemas.microsoft.com/office/drawing/2014/main" id="{B8AFB500-E011-4407-A4DE-6001A44EB1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6155" y="5677669"/>
            <a:ext cx="921263" cy="885057"/>
          </a:xfrm>
          <a:prstGeom prst="rect">
            <a:avLst/>
          </a:prstGeom>
        </p:spPr>
      </p:pic>
      <p:pic>
        <p:nvPicPr>
          <p:cNvPr id="15" name="Picture 14">
            <a:extLst>
              <a:ext uri="{FF2B5EF4-FFF2-40B4-BE49-F238E27FC236}">
                <a16:creationId xmlns:a16="http://schemas.microsoft.com/office/drawing/2014/main" id="{E8E59B7E-A2B7-43D4-86F0-FCA4BF2D1D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7419" y="5860682"/>
            <a:ext cx="803088" cy="771526"/>
          </a:xfrm>
          <a:prstGeom prst="rect">
            <a:avLst/>
          </a:prstGeom>
        </p:spPr>
      </p:pic>
      <p:pic>
        <p:nvPicPr>
          <p:cNvPr id="16" name="Picture 15">
            <a:extLst>
              <a:ext uri="{FF2B5EF4-FFF2-40B4-BE49-F238E27FC236}">
                <a16:creationId xmlns:a16="http://schemas.microsoft.com/office/drawing/2014/main" id="{4962283C-85A6-46A3-8086-E54D6D5D616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4311" y="4928160"/>
            <a:ext cx="566738" cy="544464"/>
          </a:xfrm>
          <a:prstGeom prst="rect">
            <a:avLst/>
          </a:prstGeom>
        </p:spPr>
      </p:pic>
      <p:pic>
        <p:nvPicPr>
          <p:cNvPr id="18" name="Audio 17">
            <a:hlinkClick r:id="" action="ppaction://media"/>
            <a:extLst>
              <a:ext uri="{FF2B5EF4-FFF2-40B4-BE49-F238E27FC236}">
                <a16:creationId xmlns:a16="http://schemas.microsoft.com/office/drawing/2014/main" id="{63F68C31-B57F-4955-9212-1EC09EED5F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21741601"/>
      </p:ext>
    </p:extLst>
  </p:cSld>
  <p:clrMapOvr>
    <a:masterClrMapping/>
  </p:clrMapOvr>
  <mc:AlternateContent xmlns:mc="http://schemas.openxmlformats.org/markup-compatibility/2006" xmlns:p14="http://schemas.microsoft.com/office/powerpoint/2010/main">
    <mc:Choice Requires="p14">
      <p:transition spd="slow" p14:dur="2000" advTm="29856"/>
    </mc:Choice>
    <mc:Fallback xmlns="">
      <p:transition spd="slow" advTm="2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7CF1-2EF9-4AC4-AE0D-D237ED41CBEB}"/>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C5FB9398-8834-4788-972B-F738907A136F}"/>
              </a:ext>
            </a:extLst>
          </p:cNvPr>
          <p:cNvPicPr>
            <a:picLocks noGrp="1" noChangeAspect="1"/>
          </p:cNvPicPr>
          <p:nvPr>
            <p:ph idx="1"/>
          </p:nvPr>
        </p:nvPicPr>
        <p:blipFill>
          <a:blip r:embed="rId4"/>
          <a:stretch>
            <a:fillRect/>
          </a:stretch>
        </p:blipFill>
        <p:spPr>
          <a:xfrm>
            <a:off x="8466635" y="1690688"/>
            <a:ext cx="2725148" cy="1060796"/>
          </a:xfrm>
          <a:prstGeom prst="rect">
            <a:avLst/>
          </a:prstGeom>
        </p:spPr>
      </p:pic>
      <p:sp>
        <p:nvSpPr>
          <p:cNvPr id="4" name="TextBox 3">
            <a:extLst>
              <a:ext uri="{FF2B5EF4-FFF2-40B4-BE49-F238E27FC236}">
                <a16:creationId xmlns:a16="http://schemas.microsoft.com/office/drawing/2014/main" id="{F5608EF7-2224-476D-ACFE-7ABC24C1EED1}"/>
              </a:ext>
            </a:extLst>
          </p:cNvPr>
          <p:cNvSpPr txBox="1"/>
          <p:nvPr/>
        </p:nvSpPr>
        <p:spPr>
          <a:xfrm>
            <a:off x="3116062" y="2974019"/>
            <a:ext cx="5663954" cy="769441"/>
          </a:xfrm>
          <a:prstGeom prst="rect">
            <a:avLst/>
          </a:prstGeom>
          <a:noFill/>
        </p:spPr>
        <p:txBody>
          <a:bodyPr wrap="square" rtlCol="0">
            <a:spAutoFit/>
          </a:bodyPr>
          <a:lstStyle/>
          <a:p>
            <a:pPr algn="ctr"/>
            <a:r>
              <a:rPr lang="en-GB" sz="4400" dirty="0"/>
              <a:t>Transferable skills</a:t>
            </a:r>
          </a:p>
        </p:txBody>
      </p:sp>
      <p:sp>
        <p:nvSpPr>
          <p:cNvPr id="5" name="Flowchart: Alternate Process 4">
            <a:extLst>
              <a:ext uri="{FF2B5EF4-FFF2-40B4-BE49-F238E27FC236}">
                <a16:creationId xmlns:a16="http://schemas.microsoft.com/office/drawing/2014/main" id="{92431192-6D19-448F-898A-7E001A9EBE58}"/>
              </a:ext>
            </a:extLst>
          </p:cNvPr>
          <p:cNvSpPr/>
          <p:nvPr/>
        </p:nvSpPr>
        <p:spPr>
          <a:xfrm>
            <a:off x="861559" y="1690688"/>
            <a:ext cx="2716567" cy="1047565"/>
          </a:xfrm>
          <a:prstGeom prst="flowChartAlternateProcess">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Reasoning and analysis</a:t>
            </a:r>
          </a:p>
        </p:txBody>
      </p:sp>
      <p:pic>
        <p:nvPicPr>
          <p:cNvPr id="7" name="Picture 6">
            <a:extLst>
              <a:ext uri="{FF2B5EF4-FFF2-40B4-BE49-F238E27FC236}">
                <a16:creationId xmlns:a16="http://schemas.microsoft.com/office/drawing/2014/main" id="{9DCF4311-0CE8-45B6-BE55-EC2199C22842}"/>
              </a:ext>
            </a:extLst>
          </p:cNvPr>
          <p:cNvPicPr>
            <a:picLocks noChangeAspect="1"/>
          </p:cNvPicPr>
          <p:nvPr/>
        </p:nvPicPr>
        <p:blipFill>
          <a:blip r:embed="rId4"/>
          <a:stretch>
            <a:fillRect/>
          </a:stretch>
        </p:blipFill>
        <p:spPr>
          <a:xfrm>
            <a:off x="8541891" y="3003881"/>
            <a:ext cx="2725148" cy="1060796"/>
          </a:xfrm>
          <a:prstGeom prst="rect">
            <a:avLst/>
          </a:prstGeom>
        </p:spPr>
      </p:pic>
      <p:pic>
        <p:nvPicPr>
          <p:cNvPr id="8" name="Picture 7">
            <a:extLst>
              <a:ext uri="{FF2B5EF4-FFF2-40B4-BE49-F238E27FC236}">
                <a16:creationId xmlns:a16="http://schemas.microsoft.com/office/drawing/2014/main" id="{2E06628F-3385-4B8C-8B1C-7205AE161504}"/>
              </a:ext>
            </a:extLst>
          </p:cNvPr>
          <p:cNvPicPr>
            <a:picLocks noChangeAspect="1"/>
          </p:cNvPicPr>
          <p:nvPr/>
        </p:nvPicPr>
        <p:blipFill>
          <a:blip r:embed="rId4"/>
          <a:stretch>
            <a:fillRect/>
          </a:stretch>
        </p:blipFill>
        <p:spPr>
          <a:xfrm>
            <a:off x="5948039" y="4496393"/>
            <a:ext cx="2725148" cy="1060796"/>
          </a:xfrm>
          <a:prstGeom prst="rect">
            <a:avLst/>
          </a:prstGeom>
        </p:spPr>
      </p:pic>
      <p:pic>
        <p:nvPicPr>
          <p:cNvPr id="9" name="Picture 8">
            <a:extLst>
              <a:ext uri="{FF2B5EF4-FFF2-40B4-BE49-F238E27FC236}">
                <a16:creationId xmlns:a16="http://schemas.microsoft.com/office/drawing/2014/main" id="{3A4D5446-C697-4B36-8DBA-93FDBA9ABD2B}"/>
              </a:ext>
            </a:extLst>
          </p:cNvPr>
          <p:cNvPicPr>
            <a:picLocks noChangeAspect="1"/>
          </p:cNvPicPr>
          <p:nvPr/>
        </p:nvPicPr>
        <p:blipFill>
          <a:blip r:embed="rId4"/>
          <a:stretch>
            <a:fillRect/>
          </a:stretch>
        </p:blipFill>
        <p:spPr>
          <a:xfrm>
            <a:off x="3047501" y="4496393"/>
            <a:ext cx="2725148" cy="1060796"/>
          </a:xfrm>
          <a:prstGeom prst="rect">
            <a:avLst/>
          </a:prstGeom>
        </p:spPr>
      </p:pic>
      <p:pic>
        <p:nvPicPr>
          <p:cNvPr id="10" name="Picture 9">
            <a:extLst>
              <a:ext uri="{FF2B5EF4-FFF2-40B4-BE49-F238E27FC236}">
                <a16:creationId xmlns:a16="http://schemas.microsoft.com/office/drawing/2014/main" id="{259D7B03-B0A3-4157-8AC0-DADB9C57A022}"/>
              </a:ext>
            </a:extLst>
          </p:cNvPr>
          <p:cNvPicPr>
            <a:picLocks noChangeAspect="1"/>
          </p:cNvPicPr>
          <p:nvPr/>
        </p:nvPicPr>
        <p:blipFill>
          <a:blip r:embed="rId4"/>
          <a:stretch>
            <a:fillRect/>
          </a:stretch>
        </p:blipFill>
        <p:spPr>
          <a:xfrm>
            <a:off x="924961" y="2997253"/>
            <a:ext cx="2725148" cy="1060796"/>
          </a:xfrm>
          <a:prstGeom prst="rect">
            <a:avLst/>
          </a:prstGeom>
        </p:spPr>
      </p:pic>
      <p:pic>
        <p:nvPicPr>
          <p:cNvPr id="11" name="Picture 10">
            <a:extLst>
              <a:ext uri="{FF2B5EF4-FFF2-40B4-BE49-F238E27FC236}">
                <a16:creationId xmlns:a16="http://schemas.microsoft.com/office/drawing/2014/main" id="{EF37973A-749B-432C-8DC7-F72B250A993A}"/>
              </a:ext>
            </a:extLst>
          </p:cNvPr>
          <p:cNvPicPr>
            <a:picLocks noChangeAspect="1"/>
          </p:cNvPicPr>
          <p:nvPr/>
        </p:nvPicPr>
        <p:blipFill>
          <a:blip r:embed="rId4"/>
          <a:stretch>
            <a:fillRect/>
          </a:stretch>
        </p:blipFill>
        <p:spPr>
          <a:xfrm>
            <a:off x="4752624" y="1370237"/>
            <a:ext cx="2725148" cy="1060796"/>
          </a:xfrm>
          <a:prstGeom prst="rect">
            <a:avLst/>
          </a:prstGeom>
        </p:spPr>
      </p:pic>
      <p:sp>
        <p:nvSpPr>
          <p:cNvPr id="12" name="TextBox 11">
            <a:extLst>
              <a:ext uri="{FF2B5EF4-FFF2-40B4-BE49-F238E27FC236}">
                <a16:creationId xmlns:a16="http://schemas.microsoft.com/office/drawing/2014/main" id="{B5C15EF8-C130-42BD-BA00-7C24382956D5}"/>
              </a:ext>
            </a:extLst>
          </p:cNvPr>
          <p:cNvSpPr txBox="1"/>
          <p:nvPr/>
        </p:nvSpPr>
        <p:spPr>
          <a:xfrm>
            <a:off x="1266825" y="3281239"/>
            <a:ext cx="1933575" cy="461665"/>
          </a:xfrm>
          <a:prstGeom prst="rect">
            <a:avLst/>
          </a:prstGeom>
          <a:noFill/>
        </p:spPr>
        <p:txBody>
          <a:bodyPr wrap="square" rtlCol="0">
            <a:spAutoFit/>
          </a:bodyPr>
          <a:lstStyle/>
          <a:p>
            <a:pPr algn="ctr"/>
            <a:r>
              <a:rPr lang="en-GB" sz="2400" dirty="0"/>
              <a:t>Evaluation</a:t>
            </a:r>
          </a:p>
        </p:txBody>
      </p:sp>
      <p:sp>
        <p:nvSpPr>
          <p:cNvPr id="13" name="TextBox 12">
            <a:extLst>
              <a:ext uri="{FF2B5EF4-FFF2-40B4-BE49-F238E27FC236}">
                <a16:creationId xmlns:a16="http://schemas.microsoft.com/office/drawing/2014/main" id="{428AE618-CD86-4199-8365-2CE072C37485}"/>
              </a:ext>
            </a:extLst>
          </p:cNvPr>
          <p:cNvSpPr txBox="1"/>
          <p:nvPr/>
        </p:nvSpPr>
        <p:spPr>
          <a:xfrm>
            <a:off x="3238500" y="4795958"/>
            <a:ext cx="2343150" cy="461665"/>
          </a:xfrm>
          <a:prstGeom prst="rect">
            <a:avLst/>
          </a:prstGeom>
          <a:noFill/>
        </p:spPr>
        <p:txBody>
          <a:bodyPr wrap="square" rtlCol="0">
            <a:spAutoFit/>
          </a:bodyPr>
          <a:lstStyle/>
          <a:p>
            <a:pPr algn="ctr"/>
            <a:r>
              <a:rPr lang="en-GB" sz="2400" dirty="0"/>
              <a:t>Empathy</a:t>
            </a:r>
          </a:p>
        </p:txBody>
      </p:sp>
      <p:sp>
        <p:nvSpPr>
          <p:cNvPr id="14" name="TextBox 13">
            <a:extLst>
              <a:ext uri="{FF2B5EF4-FFF2-40B4-BE49-F238E27FC236}">
                <a16:creationId xmlns:a16="http://schemas.microsoft.com/office/drawing/2014/main" id="{6D56A26D-DC6F-4432-92C8-99D44DE80D67}"/>
              </a:ext>
            </a:extLst>
          </p:cNvPr>
          <p:cNvSpPr txBox="1"/>
          <p:nvPr/>
        </p:nvSpPr>
        <p:spPr>
          <a:xfrm>
            <a:off x="5963648" y="4795958"/>
            <a:ext cx="2709539" cy="461665"/>
          </a:xfrm>
          <a:prstGeom prst="rect">
            <a:avLst/>
          </a:prstGeom>
          <a:noFill/>
        </p:spPr>
        <p:txBody>
          <a:bodyPr wrap="square" rtlCol="0">
            <a:spAutoFit/>
          </a:bodyPr>
          <a:lstStyle/>
          <a:p>
            <a:pPr algn="ctr"/>
            <a:r>
              <a:rPr lang="en-GB" sz="2400" dirty="0"/>
              <a:t>Debate</a:t>
            </a:r>
          </a:p>
        </p:txBody>
      </p:sp>
      <p:sp>
        <p:nvSpPr>
          <p:cNvPr id="15" name="TextBox 14">
            <a:extLst>
              <a:ext uri="{FF2B5EF4-FFF2-40B4-BE49-F238E27FC236}">
                <a16:creationId xmlns:a16="http://schemas.microsoft.com/office/drawing/2014/main" id="{1C304BC3-B3CD-4383-B3BB-4B3A5707A57B}"/>
              </a:ext>
            </a:extLst>
          </p:cNvPr>
          <p:cNvSpPr txBox="1"/>
          <p:nvPr/>
        </p:nvSpPr>
        <p:spPr>
          <a:xfrm>
            <a:off x="4924425" y="1690688"/>
            <a:ext cx="2314575" cy="461665"/>
          </a:xfrm>
          <a:prstGeom prst="rect">
            <a:avLst/>
          </a:prstGeom>
          <a:noFill/>
        </p:spPr>
        <p:txBody>
          <a:bodyPr wrap="square" rtlCol="0">
            <a:spAutoFit/>
          </a:bodyPr>
          <a:lstStyle/>
          <a:p>
            <a:pPr algn="ctr"/>
            <a:r>
              <a:rPr lang="en-GB" sz="2400" dirty="0"/>
              <a:t>Writing skills</a:t>
            </a:r>
          </a:p>
        </p:txBody>
      </p:sp>
      <p:sp>
        <p:nvSpPr>
          <p:cNvPr id="16" name="TextBox 15">
            <a:extLst>
              <a:ext uri="{FF2B5EF4-FFF2-40B4-BE49-F238E27FC236}">
                <a16:creationId xmlns:a16="http://schemas.microsoft.com/office/drawing/2014/main" id="{5403C535-EE5C-450C-B5F0-36611329C81E}"/>
              </a:ext>
            </a:extLst>
          </p:cNvPr>
          <p:cNvSpPr txBox="1"/>
          <p:nvPr/>
        </p:nvSpPr>
        <p:spPr>
          <a:xfrm>
            <a:off x="8673187" y="1914525"/>
            <a:ext cx="2309138" cy="461665"/>
          </a:xfrm>
          <a:prstGeom prst="rect">
            <a:avLst/>
          </a:prstGeom>
          <a:noFill/>
        </p:spPr>
        <p:txBody>
          <a:bodyPr wrap="square" rtlCol="0">
            <a:spAutoFit/>
          </a:bodyPr>
          <a:lstStyle/>
          <a:p>
            <a:pPr algn="ctr"/>
            <a:r>
              <a:rPr lang="en-GB" sz="2400" dirty="0"/>
              <a:t>Listening skills</a:t>
            </a:r>
          </a:p>
        </p:txBody>
      </p:sp>
      <p:sp>
        <p:nvSpPr>
          <p:cNvPr id="17" name="TextBox 16">
            <a:extLst>
              <a:ext uri="{FF2B5EF4-FFF2-40B4-BE49-F238E27FC236}">
                <a16:creationId xmlns:a16="http://schemas.microsoft.com/office/drawing/2014/main" id="{59EAA19F-D260-42F7-84E9-812BE05D9A8E}"/>
              </a:ext>
            </a:extLst>
          </p:cNvPr>
          <p:cNvSpPr txBox="1"/>
          <p:nvPr/>
        </p:nvSpPr>
        <p:spPr>
          <a:xfrm>
            <a:off x="8673187" y="3200400"/>
            <a:ext cx="2394863" cy="461665"/>
          </a:xfrm>
          <a:prstGeom prst="rect">
            <a:avLst/>
          </a:prstGeom>
          <a:noFill/>
        </p:spPr>
        <p:txBody>
          <a:bodyPr wrap="square" rtlCol="0">
            <a:spAutoFit/>
          </a:bodyPr>
          <a:lstStyle/>
          <a:p>
            <a:pPr algn="ctr"/>
            <a:r>
              <a:rPr lang="en-GB" sz="2400" dirty="0"/>
              <a:t>Using quotes</a:t>
            </a:r>
          </a:p>
        </p:txBody>
      </p:sp>
      <p:pic>
        <p:nvPicPr>
          <p:cNvPr id="20" name="Audio 19">
            <a:hlinkClick r:id="" action="ppaction://media"/>
            <a:extLst>
              <a:ext uri="{FF2B5EF4-FFF2-40B4-BE49-F238E27FC236}">
                <a16:creationId xmlns:a16="http://schemas.microsoft.com/office/drawing/2014/main" id="{2FD16F7A-6608-4945-AF80-C69E4C931D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7774400"/>
      </p:ext>
    </p:extLst>
  </p:cSld>
  <p:clrMapOvr>
    <a:masterClrMapping/>
  </p:clrMapOvr>
  <mc:AlternateContent xmlns:mc="http://schemas.openxmlformats.org/markup-compatibility/2006" xmlns:p14="http://schemas.microsoft.com/office/powerpoint/2010/main">
    <mc:Choice Requires="p14">
      <p:transition spd="slow" p14:dur="2000" advTm="23562"/>
    </mc:Choice>
    <mc:Fallback xmlns="">
      <p:transition spd="slow" advTm="23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054C-D275-4B87-A09B-960CA2FDF462}"/>
              </a:ext>
            </a:extLst>
          </p:cNvPr>
          <p:cNvSpPr>
            <a:spLocks noGrp="1"/>
          </p:cNvSpPr>
          <p:nvPr>
            <p:ph type="title"/>
          </p:nvPr>
        </p:nvSpPr>
        <p:spPr/>
        <p:txBody>
          <a:bodyPr/>
          <a:lstStyle/>
          <a:p>
            <a:pPr algn="ctr"/>
            <a:r>
              <a:rPr lang="en-GB" dirty="0"/>
              <a:t>Common Questions</a:t>
            </a:r>
          </a:p>
        </p:txBody>
      </p:sp>
      <p:sp>
        <p:nvSpPr>
          <p:cNvPr id="3" name="Content Placeholder 2">
            <a:extLst>
              <a:ext uri="{FF2B5EF4-FFF2-40B4-BE49-F238E27FC236}">
                <a16:creationId xmlns:a16="http://schemas.microsoft.com/office/drawing/2014/main" id="{671DB4A4-B5D6-487E-B5E3-73AAC7CA8055}"/>
              </a:ext>
            </a:extLst>
          </p:cNvPr>
          <p:cNvSpPr>
            <a:spLocks noGrp="1"/>
          </p:cNvSpPr>
          <p:nvPr>
            <p:ph idx="1"/>
          </p:nvPr>
        </p:nvSpPr>
        <p:spPr/>
        <p:txBody>
          <a:bodyPr/>
          <a:lstStyle/>
          <a:p>
            <a:endParaRPr lang="en-GB" dirty="0"/>
          </a:p>
        </p:txBody>
      </p:sp>
      <p:sp>
        <p:nvSpPr>
          <p:cNvPr id="4" name="Speech Bubble: Rectangle with Corners Rounded 3">
            <a:extLst>
              <a:ext uri="{FF2B5EF4-FFF2-40B4-BE49-F238E27FC236}">
                <a16:creationId xmlns:a16="http://schemas.microsoft.com/office/drawing/2014/main" id="{67FF5EBB-28C8-4EAA-B1D9-A01BA9212DB2}"/>
              </a:ext>
            </a:extLst>
          </p:cNvPr>
          <p:cNvSpPr/>
          <p:nvPr/>
        </p:nvSpPr>
        <p:spPr>
          <a:xfrm>
            <a:off x="319596" y="1455938"/>
            <a:ext cx="4731798" cy="2148396"/>
          </a:xfrm>
          <a:prstGeom prst="wedgeRoundRectCallout">
            <a:avLst>
              <a:gd name="adj1" fmla="val -50477"/>
              <a:gd name="adj2" fmla="val 74483"/>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black"/>
                </a:solidFill>
              </a:rPr>
              <a:t>Do you have to be religious to take Religious Studies?</a:t>
            </a:r>
          </a:p>
        </p:txBody>
      </p:sp>
      <p:sp>
        <p:nvSpPr>
          <p:cNvPr id="5" name="Speech Bubble: Rectangle with Corners Rounded 4">
            <a:extLst>
              <a:ext uri="{FF2B5EF4-FFF2-40B4-BE49-F238E27FC236}">
                <a16:creationId xmlns:a16="http://schemas.microsoft.com/office/drawing/2014/main" id="{EB1A88AE-F5E2-47FE-A90A-42D8DB634586}"/>
              </a:ext>
            </a:extLst>
          </p:cNvPr>
          <p:cNvSpPr/>
          <p:nvPr/>
        </p:nvSpPr>
        <p:spPr>
          <a:xfrm>
            <a:off x="5657850" y="2152650"/>
            <a:ext cx="5800725" cy="3714750"/>
          </a:xfrm>
          <a:prstGeom prst="wedgeRoundRectCallout">
            <a:avLst>
              <a:gd name="adj1" fmla="val 48625"/>
              <a:gd name="adj2" fmla="val 68141"/>
              <a:gd name="adj3" fmla="val 16667"/>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black"/>
                </a:solidFill>
              </a:rPr>
              <a:t>No, not at all!  You can have a strong faith or none.  What matters is that you like learning about other people and expressing your own views.</a:t>
            </a:r>
          </a:p>
        </p:txBody>
      </p:sp>
      <p:pic>
        <p:nvPicPr>
          <p:cNvPr id="7" name="Audio 6">
            <a:hlinkClick r:id="" action="ppaction://media"/>
            <a:extLst>
              <a:ext uri="{FF2B5EF4-FFF2-40B4-BE49-F238E27FC236}">
                <a16:creationId xmlns:a16="http://schemas.microsoft.com/office/drawing/2014/main" id="{B374E303-A842-438F-8959-582AE61A6D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79944776"/>
      </p:ext>
    </p:extLst>
  </p:cSld>
  <p:clrMapOvr>
    <a:masterClrMapping/>
  </p:clrMapOvr>
  <mc:AlternateContent xmlns:mc="http://schemas.openxmlformats.org/markup-compatibility/2006" xmlns:p14="http://schemas.microsoft.com/office/powerpoint/2010/main">
    <mc:Choice Requires="p14">
      <p:transition spd="slow" p14:dur="2000" advTm="15297"/>
    </mc:Choice>
    <mc:Fallback xmlns="">
      <p:transition spd="slow" advTm="15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484D-6964-408F-84A6-60265E80447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3C4A3A3-DBC7-483E-AD9F-4F40735A7304}"/>
              </a:ext>
            </a:extLst>
          </p:cNvPr>
          <p:cNvSpPr>
            <a:spLocks noGrp="1"/>
          </p:cNvSpPr>
          <p:nvPr>
            <p:ph idx="1"/>
          </p:nvPr>
        </p:nvSpPr>
        <p:spPr/>
        <p:txBody>
          <a:bodyPr/>
          <a:lstStyle/>
          <a:p>
            <a:endParaRPr lang="en-GB" dirty="0"/>
          </a:p>
        </p:txBody>
      </p:sp>
      <p:sp>
        <p:nvSpPr>
          <p:cNvPr id="4" name="Speech Bubble: Rectangle with Corners Rounded 3">
            <a:extLst>
              <a:ext uri="{FF2B5EF4-FFF2-40B4-BE49-F238E27FC236}">
                <a16:creationId xmlns:a16="http://schemas.microsoft.com/office/drawing/2014/main" id="{18871082-B740-4C23-AF20-234B70CCBD11}"/>
              </a:ext>
            </a:extLst>
          </p:cNvPr>
          <p:cNvSpPr/>
          <p:nvPr/>
        </p:nvSpPr>
        <p:spPr>
          <a:xfrm>
            <a:off x="361950" y="365125"/>
            <a:ext cx="4324350" cy="2482850"/>
          </a:xfrm>
          <a:prstGeom prst="wedgeRoundRectCallout">
            <a:avLst>
              <a:gd name="adj1" fmla="val -50569"/>
              <a:gd name="adj2" fmla="val 66720"/>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know this subject has a lot of discussion and debate.  I’m not great at talking in front of the class, so is this subject for me?</a:t>
            </a:r>
          </a:p>
        </p:txBody>
      </p:sp>
      <p:sp>
        <p:nvSpPr>
          <p:cNvPr id="5" name="Speech Bubble: Rectangle with Corners Rounded 4">
            <a:extLst>
              <a:ext uri="{FF2B5EF4-FFF2-40B4-BE49-F238E27FC236}">
                <a16:creationId xmlns:a16="http://schemas.microsoft.com/office/drawing/2014/main" id="{10A5BB8A-F14B-460E-9316-467E72A7F5CE}"/>
              </a:ext>
            </a:extLst>
          </p:cNvPr>
          <p:cNvSpPr/>
          <p:nvPr/>
        </p:nvSpPr>
        <p:spPr>
          <a:xfrm>
            <a:off x="5276850" y="1962150"/>
            <a:ext cx="6143625" cy="4214813"/>
          </a:xfrm>
          <a:prstGeom prst="wedgeRoundRectCallout">
            <a:avLst>
              <a:gd name="adj1" fmla="val 45524"/>
              <a:gd name="adj2" fmla="val 58206"/>
              <a:gd name="adj3" fmla="val 16667"/>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Don’t worry!  The most important thing is that you are interested in learning about other people.  As long as you appreciate different sides of an argument and can present them in writing, you will be absolutely fine!  We will never force you to do things that make you uncomfortable, but you might find that you take a more active role in discussion once your confidence grows.  I usually find this to be the case!  </a:t>
            </a:r>
          </a:p>
        </p:txBody>
      </p:sp>
      <p:pic>
        <p:nvPicPr>
          <p:cNvPr id="9" name="Audio 8">
            <a:hlinkClick r:id="" action="ppaction://media"/>
            <a:extLst>
              <a:ext uri="{FF2B5EF4-FFF2-40B4-BE49-F238E27FC236}">
                <a16:creationId xmlns:a16="http://schemas.microsoft.com/office/drawing/2014/main" id="{0BEAB375-7D7D-4204-83D4-7A6CFFA5C2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54552384"/>
      </p:ext>
    </p:extLst>
  </p:cSld>
  <p:clrMapOvr>
    <a:masterClrMapping/>
  </p:clrMapOvr>
  <mc:AlternateContent xmlns:mc="http://schemas.openxmlformats.org/markup-compatibility/2006">
    <mc:Choice xmlns:p14="http://schemas.microsoft.com/office/powerpoint/2010/main" Requires="p14">
      <p:transition spd="slow" p14:dur="2000" advTm="9810"/>
    </mc:Choice>
    <mc:Fallback>
      <p:transition spd="slow" advTm="9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BCCB-D672-4EE2-A2C6-35452B6B125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B145393-0B19-4F46-BEF9-FC31FBCC5DA6}"/>
              </a:ext>
            </a:extLst>
          </p:cNvPr>
          <p:cNvSpPr>
            <a:spLocks noGrp="1"/>
          </p:cNvSpPr>
          <p:nvPr>
            <p:ph idx="1"/>
          </p:nvPr>
        </p:nvSpPr>
        <p:spPr/>
        <p:txBody>
          <a:bodyPr/>
          <a:lstStyle/>
          <a:p>
            <a:endParaRPr lang="en-GB" dirty="0"/>
          </a:p>
        </p:txBody>
      </p:sp>
      <p:sp>
        <p:nvSpPr>
          <p:cNvPr id="4" name="Speech Bubble: Rectangle with Corners Rounded 3">
            <a:extLst>
              <a:ext uri="{FF2B5EF4-FFF2-40B4-BE49-F238E27FC236}">
                <a16:creationId xmlns:a16="http://schemas.microsoft.com/office/drawing/2014/main" id="{FEB013C7-ACA8-429C-BEF2-18ADEE53E679}"/>
              </a:ext>
            </a:extLst>
          </p:cNvPr>
          <p:cNvSpPr/>
          <p:nvPr/>
        </p:nvSpPr>
        <p:spPr>
          <a:xfrm>
            <a:off x="351779" y="1857375"/>
            <a:ext cx="4305300" cy="2190750"/>
          </a:xfrm>
          <a:prstGeom prst="wedgeRoundRectCallout">
            <a:avLst>
              <a:gd name="adj1" fmla="val -54904"/>
              <a:gd name="adj2" fmla="val 68587"/>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black"/>
                </a:solidFill>
              </a:rPr>
              <a:t>What career does GCSE Religious Studies prepare me for?</a:t>
            </a:r>
          </a:p>
        </p:txBody>
      </p:sp>
      <p:sp>
        <p:nvSpPr>
          <p:cNvPr id="5" name="Speech Bubble: Rectangle with Corners Rounded 4">
            <a:extLst>
              <a:ext uri="{FF2B5EF4-FFF2-40B4-BE49-F238E27FC236}">
                <a16:creationId xmlns:a16="http://schemas.microsoft.com/office/drawing/2014/main" id="{C0209EE6-0EF3-4434-A042-18898ACA1C5B}"/>
              </a:ext>
            </a:extLst>
          </p:cNvPr>
          <p:cNvSpPr/>
          <p:nvPr/>
        </p:nvSpPr>
        <p:spPr>
          <a:xfrm>
            <a:off x="5962650" y="1857375"/>
            <a:ext cx="5391150" cy="4067175"/>
          </a:xfrm>
          <a:prstGeom prst="wedgeRoundRectCallout">
            <a:avLst>
              <a:gd name="adj1" fmla="val 52665"/>
              <a:gd name="adj2" fmla="val 62968"/>
              <a:gd name="adj3" fmla="val 16667"/>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prstClr val="black"/>
                </a:solidFill>
              </a:rPr>
              <a:t>GCSE Religious studies is all about people so it will help with any job where you will be working with others!  Many students that study this subject at GCSE and beyond go on to work in Law, Journalism, Politics, Police, Social Services and Media etc.</a:t>
            </a:r>
          </a:p>
        </p:txBody>
      </p:sp>
      <p:pic>
        <p:nvPicPr>
          <p:cNvPr id="9" name="Audio 8">
            <a:hlinkClick r:id="" action="ppaction://media"/>
            <a:extLst>
              <a:ext uri="{FF2B5EF4-FFF2-40B4-BE49-F238E27FC236}">
                <a16:creationId xmlns:a16="http://schemas.microsoft.com/office/drawing/2014/main" id="{4F2D949B-8399-4FD7-A06B-FCF4DB4899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38798015"/>
      </p:ext>
    </p:extLst>
  </p:cSld>
  <p:clrMapOvr>
    <a:masterClrMapping/>
  </p:clrMapOvr>
  <mc:AlternateContent xmlns:mc="http://schemas.openxmlformats.org/markup-compatibility/2006">
    <mc:Choice xmlns:p14="http://schemas.microsoft.com/office/powerpoint/2010/main" Requires="p14">
      <p:transition spd="slow" p14:dur="2000" advTm="9018"/>
    </mc:Choice>
    <mc:Fallback>
      <p:transition spd="slow" advTm="9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6FE6-7BC5-4F8B-9C9E-B2E61493AAD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83CEF7E-4B5F-4B9B-9C69-6910F4C1AE93}"/>
              </a:ext>
            </a:extLst>
          </p:cNvPr>
          <p:cNvSpPr>
            <a:spLocks noGrp="1"/>
          </p:cNvSpPr>
          <p:nvPr>
            <p:ph idx="1"/>
          </p:nvPr>
        </p:nvSpPr>
        <p:spPr/>
        <p:txBody>
          <a:bodyPr/>
          <a:lstStyle/>
          <a:p>
            <a:endParaRPr lang="en-GB" dirty="0"/>
          </a:p>
        </p:txBody>
      </p:sp>
      <p:sp>
        <p:nvSpPr>
          <p:cNvPr id="4" name="Speech Bubble: Rectangle with Corners Rounded 3">
            <a:extLst>
              <a:ext uri="{FF2B5EF4-FFF2-40B4-BE49-F238E27FC236}">
                <a16:creationId xmlns:a16="http://schemas.microsoft.com/office/drawing/2014/main" id="{30D7C9C4-2C1C-4482-AFA2-38DA6DDD5E39}"/>
              </a:ext>
            </a:extLst>
          </p:cNvPr>
          <p:cNvSpPr/>
          <p:nvPr/>
        </p:nvSpPr>
        <p:spPr>
          <a:xfrm>
            <a:off x="352425" y="514350"/>
            <a:ext cx="4429125" cy="2600325"/>
          </a:xfrm>
          <a:prstGeom prst="wedgeRoundRectCallout">
            <a:avLst>
              <a:gd name="adj1" fmla="val -51874"/>
              <a:gd name="adj2" fmla="val 65441"/>
              <a:gd name="adj3" fmla="val 16667"/>
            </a:avLst>
          </a:prstGeom>
          <a:solidFill>
            <a:srgbClr val="99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What will I study in Year 9?</a:t>
            </a:r>
          </a:p>
        </p:txBody>
      </p:sp>
      <p:sp>
        <p:nvSpPr>
          <p:cNvPr id="5" name="Speech Bubble: Rectangle with Corners Rounded 4">
            <a:extLst>
              <a:ext uri="{FF2B5EF4-FFF2-40B4-BE49-F238E27FC236}">
                <a16:creationId xmlns:a16="http://schemas.microsoft.com/office/drawing/2014/main" id="{D1088087-84E4-4AA0-8C3D-1D7CC122F54B}"/>
              </a:ext>
            </a:extLst>
          </p:cNvPr>
          <p:cNvSpPr/>
          <p:nvPr/>
        </p:nvSpPr>
        <p:spPr>
          <a:xfrm>
            <a:off x="5410200" y="1866900"/>
            <a:ext cx="6153150" cy="4333875"/>
          </a:xfrm>
          <a:prstGeom prst="wedgeRoundRectCallout">
            <a:avLst>
              <a:gd name="adj1" fmla="val 48362"/>
              <a:gd name="adj2" fmla="val 59423"/>
              <a:gd name="adj3" fmla="val 16667"/>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GB" sz="2800" dirty="0">
                <a:solidFill>
                  <a:srgbClr val="000000"/>
                </a:solidFill>
              </a:rPr>
              <a:t>In Year 9, we have a really interesting course aimed at developing the skills you need for GCSE. We also want to get you really excited for studying the subject!  Topics include Life After Death, The Soul, Artificial Intelligence, Ethics and Sikhism.</a:t>
            </a:r>
          </a:p>
        </p:txBody>
      </p:sp>
      <p:pic>
        <p:nvPicPr>
          <p:cNvPr id="8" name="Audio 7">
            <a:hlinkClick r:id="" action="ppaction://media"/>
            <a:extLst>
              <a:ext uri="{FF2B5EF4-FFF2-40B4-BE49-F238E27FC236}">
                <a16:creationId xmlns:a16="http://schemas.microsoft.com/office/drawing/2014/main" id="{FFAA722A-3AE2-4E94-9998-04BE6EEF07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8171949"/>
      </p:ext>
    </p:extLst>
  </p:cSld>
  <p:clrMapOvr>
    <a:masterClrMapping/>
  </p:clrMapOvr>
  <mc:AlternateContent xmlns:mc="http://schemas.openxmlformats.org/markup-compatibility/2006">
    <mc:Choice xmlns:p14="http://schemas.microsoft.com/office/powerpoint/2010/main" Requires="p14">
      <p:transition spd="slow" p14:dur="2000" advTm="3298"/>
    </mc:Choice>
    <mc:Fallback>
      <p:transition spd="slow" advTm="3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551</Words>
  <Application>Microsoft Office PowerPoint</Application>
  <PresentationFormat>Widescreen</PresentationFormat>
  <Paragraphs>61</Paragraphs>
  <Slides>10</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GCSE Religious Studies</vt:lpstr>
      <vt:lpstr>Course overview</vt:lpstr>
      <vt:lpstr>PowerPoint Presentation</vt:lpstr>
      <vt:lpstr>Outstanding GCSE Results</vt:lpstr>
      <vt:lpstr>PowerPoint Presentation</vt:lpstr>
      <vt:lpstr>Common Questions</vt:lpstr>
      <vt:lpstr>PowerPoint Presentation</vt:lpstr>
      <vt:lpstr>PowerPoint Presentation</vt:lpstr>
      <vt:lpstr>PowerPoint Presentation</vt:lpstr>
      <vt:lpstr>Any 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Religious Studies</dc:title>
  <dc:creator>Asus</dc:creator>
  <cp:lastModifiedBy>Asus</cp:lastModifiedBy>
  <cp:revision>7</cp:revision>
  <dcterms:created xsi:type="dcterms:W3CDTF">2020-05-25T11:38:24Z</dcterms:created>
  <dcterms:modified xsi:type="dcterms:W3CDTF">2020-05-25T16:59:33Z</dcterms:modified>
</cp:coreProperties>
</file>