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6" r:id="rId2"/>
    <p:sldId id="267" r:id="rId3"/>
    <p:sldId id="265" r:id="rId4"/>
    <p:sldId id="260" r:id="rId5"/>
    <p:sldId id="261" r:id="rId6"/>
    <p:sldId id="264" r:id="rId7"/>
    <p:sldId id="262" r:id="rId8"/>
    <p:sldId id="263" r:id="rId9"/>
    <p:sldId id="268" r:id="rId1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90"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B080BED-A960-4D36-B179-7F556982BC68}" type="datetimeFigureOut">
              <a:rPr lang="en-GB" smtClean="0"/>
              <a:t>28/05/2020</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94F0DD2-18DB-4D2E-A52C-23A3F0DF396D}" type="slidenum">
              <a:rPr lang="en-GB" smtClean="0"/>
              <a:t>‹#›</a:t>
            </a:fld>
            <a:endParaRPr lang="en-GB" dirty="0"/>
          </a:p>
        </p:txBody>
      </p:sp>
    </p:spTree>
    <p:extLst>
      <p:ext uri="{BB962C8B-B14F-4D97-AF65-F5344CB8AC3E}">
        <p14:creationId xmlns:p14="http://schemas.microsoft.com/office/powerpoint/2010/main" val="3124268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14D628-00ED-42C9-AAFF-FBBE54B6F4D2}" type="datetimeFigureOut">
              <a:rPr lang="en-GB" smtClean="0"/>
              <a:t>28/05/2020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73CFCC-529D-4896-B9B9-DB5471C32F14}"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4D628-00ED-42C9-AAFF-FBBE54B6F4D2}" type="datetimeFigureOut">
              <a:rPr lang="en-GB" smtClean="0"/>
              <a:t>28/05/2020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3CFCC-529D-4896-B9B9-DB5471C32F14}"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26153E-F947-4BBF-ADD9-DFC8A3FFFA47}"/>
              </a:ext>
            </a:extLst>
          </p:cNvPr>
          <p:cNvSpPr/>
          <p:nvPr/>
        </p:nvSpPr>
        <p:spPr>
          <a:xfrm>
            <a:off x="323528" y="5301208"/>
            <a:ext cx="3888432" cy="50405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57808" y="-46576"/>
            <a:ext cx="7772400" cy="1470025"/>
          </a:xfrm>
        </p:spPr>
        <p:txBody>
          <a:bodyPr>
            <a:normAutofit fontScale="90000"/>
          </a:bodyPr>
          <a:lstStyle/>
          <a:p>
            <a:r>
              <a:rPr lang="en-GB" sz="8000" dirty="0"/>
              <a:t>Year 9 Photography </a:t>
            </a:r>
          </a:p>
        </p:txBody>
      </p:sp>
      <p:sp>
        <p:nvSpPr>
          <p:cNvPr id="4" name="TextBox 3"/>
          <p:cNvSpPr txBox="1"/>
          <p:nvPr/>
        </p:nvSpPr>
        <p:spPr>
          <a:xfrm>
            <a:off x="395536" y="1256466"/>
            <a:ext cx="4406620" cy="5139869"/>
          </a:xfrm>
          <a:prstGeom prst="rect">
            <a:avLst/>
          </a:prstGeom>
          <a:noFill/>
        </p:spPr>
        <p:txBody>
          <a:bodyPr wrap="square" rtlCol="0">
            <a:spAutoFit/>
          </a:bodyPr>
          <a:lstStyle/>
          <a:p>
            <a:r>
              <a:rPr lang="en-GB" sz="2800" b="1" dirty="0">
                <a:solidFill>
                  <a:srgbClr val="7030A0"/>
                </a:solidFill>
              </a:rPr>
              <a:t>Project 1</a:t>
            </a:r>
          </a:p>
          <a:p>
            <a:r>
              <a:rPr lang="en-GB" sz="4400" b="1" dirty="0">
                <a:solidFill>
                  <a:srgbClr val="7030A0"/>
                </a:solidFill>
              </a:rPr>
              <a:t>Street Art</a:t>
            </a:r>
          </a:p>
          <a:p>
            <a:r>
              <a:rPr lang="en-GB" sz="2400" dirty="0"/>
              <a:t>Looking at the artists Banksy and Sandrine Boulet with animator Steve </a:t>
            </a:r>
            <a:r>
              <a:rPr lang="en-GB" sz="2400" dirty="0" err="1"/>
              <a:t>Cutts</a:t>
            </a:r>
            <a:r>
              <a:rPr lang="en-GB" sz="2400" dirty="0"/>
              <a:t>: </a:t>
            </a:r>
          </a:p>
          <a:p>
            <a:pPr marL="342900" indent="-342900">
              <a:buFont typeface="Arial" panose="020B0604020202020204" pitchFamily="34" charset="0"/>
              <a:buChar char="•"/>
            </a:pPr>
            <a:r>
              <a:rPr lang="en-GB" sz="2400" dirty="0"/>
              <a:t>Defacing artwork</a:t>
            </a:r>
          </a:p>
          <a:p>
            <a:pPr marL="342900" indent="-342900">
              <a:buFont typeface="Arial" panose="020B0604020202020204" pitchFamily="34" charset="0"/>
              <a:buChar char="•"/>
            </a:pPr>
            <a:r>
              <a:rPr lang="en-GB" sz="2400" dirty="0"/>
              <a:t>Creating our own Pareidolia </a:t>
            </a:r>
          </a:p>
          <a:p>
            <a:pPr marL="342900" indent="-342900">
              <a:buFont typeface="Arial" panose="020B0604020202020204" pitchFamily="34" charset="0"/>
              <a:buChar char="•"/>
            </a:pPr>
            <a:r>
              <a:rPr lang="en-GB" sz="2400" dirty="0"/>
              <a:t>Depicting a political message in a fun, light hearted way</a:t>
            </a:r>
          </a:p>
          <a:p>
            <a:pPr marL="342900" indent="-342900">
              <a:buFont typeface="Arial" panose="020B0604020202020204" pitchFamily="34" charset="0"/>
              <a:buChar char="•"/>
            </a:pPr>
            <a:endParaRPr lang="en-GB" sz="2400" dirty="0"/>
          </a:p>
          <a:p>
            <a:r>
              <a:rPr lang="en-GB" sz="2400" dirty="0"/>
              <a:t>Lots of editing on Photoshop </a:t>
            </a:r>
          </a:p>
          <a:p>
            <a:pPr marL="342900" indent="-342900">
              <a:buFont typeface="Arial" panose="020B0604020202020204" pitchFamily="34" charset="0"/>
              <a:buChar char="•"/>
            </a:pPr>
            <a:endParaRPr lang="en-GB" sz="1600" dirty="0">
              <a:solidFill>
                <a:schemeClr val="tx1">
                  <a:lumMod val="50000"/>
                  <a:lumOff val="50000"/>
                </a:schemeClr>
              </a:solidFill>
            </a:endParaRPr>
          </a:p>
          <a:p>
            <a:endParaRPr lang="en-GB" sz="2400" dirty="0"/>
          </a:p>
        </p:txBody>
      </p:sp>
      <p:sp>
        <p:nvSpPr>
          <p:cNvPr id="3" name="TextBox 2">
            <a:extLst>
              <a:ext uri="{FF2B5EF4-FFF2-40B4-BE49-F238E27FC236}">
                <a16:creationId xmlns:a16="http://schemas.microsoft.com/office/drawing/2014/main" id="{7B04F093-A5E4-499C-A9CF-A0C3694104A2}"/>
              </a:ext>
            </a:extLst>
          </p:cNvPr>
          <p:cNvSpPr txBox="1"/>
          <p:nvPr/>
        </p:nvSpPr>
        <p:spPr>
          <a:xfrm>
            <a:off x="251520" y="5934670"/>
            <a:ext cx="8784976" cy="923330"/>
          </a:xfrm>
          <a:prstGeom prst="rect">
            <a:avLst/>
          </a:prstGeom>
          <a:noFill/>
        </p:spPr>
        <p:txBody>
          <a:bodyPr wrap="square" rtlCol="0">
            <a:spAutoFit/>
          </a:bodyPr>
          <a:lstStyle/>
          <a:p>
            <a:r>
              <a:rPr lang="en-GB" dirty="0">
                <a:solidFill>
                  <a:srgbClr val="7030A0"/>
                </a:solidFill>
              </a:rPr>
              <a:t>Year 9 course is to be enjoyed by practicing and making mistakes. None of the work will impact the overall GCSE only allow students to develop their skills and interests in the subject. </a:t>
            </a:r>
          </a:p>
        </p:txBody>
      </p:sp>
      <p:cxnSp>
        <p:nvCxnSpPr>
          <p:cNvPr id="9" name="Straight Arrow Connector 8">
            <a:extLst>
              <a:ext uri="{FF2B5EF4-FFF2-40B4-BE49-F238E27FC236}">
                <a16:creationId xmlns:a16="http://schemas.microsoft.com/office/drawing/2014/main" id="{97658B9C-0EE4-4232-BAD8-1F69C6A308CC}"/>
              </a:ext>
            </a:extLst>
          </p:cNvPr>
          <p:cNvCxnSpPr/>
          <p:nvPr/>
        </p:nvCxnSpPr>
        <p:spPr>
          <a:xfrm>
            <a:off x="1691680" y="4941168"/>
            <a:ext cx="0" cy="2880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window, building, front, sitting&#10;&#10;Description automatically generated">
            <a:extLst>
              <a:ext uri="{FF2B5EF4-FFF2-40B4-BE49-F238E27FC236}">
                <a16:creationId xmlns:a16="http://schemas.microsoft.com/office/drawing/2014/main" id="{F2C0D5EF-0A19-4ABF-B49F-01F2EDAB7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850" y="1305351"/>
            <a:ext cx="2080269" cy="2051641"/>
          </a:xfrm>
          <a:prstGeom prst="rect">
            <a:avLst/>
          </a:prstGeom>
        </p:spPr>
      </p:pic>
      <p:pic>
        <p:nvPicPr>
          <p:cNvPr id="13" name="Picture 12" descr="A picture containing building, sitting, black, front&#10;&#10;Description automatically generated">
            <a:extLst>
              <a:ext uri="{FF2B5EF4-FFF2-40B4-BE49-F238E27FC236}">
                <a16:creationId xmlns:a16="http://schemas.microsoft.com/office/drawing/2014/main" id="{68D91936-23F0-4895-897C-387847DFF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2492896"/>
            <a:ext cx="2080269" cy="1420131"/>
          </a:xfrm>
          <a:prstGeom prst="rect">
            <a:avLst/>
          </a:prstGeom>
        </p:spPr>
      </p:pic>
      <p:pic>
        <p:nvPicPr>
          <p:cNvPr id="15" name="Picture 14" descr="A picture containing uniform, child, boy, bed&#10;&#10;Description automatically generated">
            <a:extLst>
              <a:ext uri="{FF2B5EF4-FFF2-40B4-BE49-F238E27FC236}">
                <a16:creationId xmlns:a16="http://schemas.microsoft.com/office/drawing/2014/main" id="{76D89759-1E69-497C-AB7F-3F29F636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080" y="4053323"/>
            <a:ext cx="2879601" cy="1741051"/>
          </a:xfrm>
          <a:prstGeom prst="rect">
            <a:avLst/>
          </a:prstGeom>
        </p:spPr>
      </p:pic>
      <p:sp>
        <p:nvSpPr>
          <p:cNvPr id="16" name="Rectangle 15">
            <a:extLst>
              <a:ext uri="{FF2B5EF4-FFF2-40B4-BE49-F238E27FC236}">
                <a16:creationId xmlns:a16="http://schemas.microsoft.com/office/drawing/2014/main" id="{84E89B4D-65BB-4070-BAD0-A8690FAD1FC4}"/>
              </a:ext>
            </a:extLst>
          </p:cNvPr>
          <p:cNvSpPr/>
          <p:nvPr/>
        </p:nvSpPr>
        <p:spPr>
          <a:xfrm>
            <a:off x="0" y="0"/>
            <a:ext cx="9144000" cy="33265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Sorry for the lack of examples of student work. This is due to limited access of physical work. </a:t>
            </a:r>
          </a:p>
        </p:txBody>
      </p:sp>
      <p:cxnSp>
        <p:nvCxnSpPr>
          <p:cNvPr id="18" name="Straight Arrow Connector 17">
            <a:extLst>
              <a:ext uri="{FF2B5EF4-FFF2-40B4-BE49-F238E27FC236}">
                <a16:creationId xmlns:a16="http://schemas.microsoft.com/office/drawing/2014/main" id="{6ADF13DD-24EA-4B18-AFD8-EC6A0B6C33C7}"/>
              </a:ext>
            </a:extLst>
          </p:cNvPr>
          <p:cNvCxnSpPr/>
          <p:nvPr/>
        </p:nvCxnSpPr>
        <p:spPr>
          <a:xfrm flipV="1">
            <a:off x="4283968" y="3429000"/>
            <a:ext cx="2952328" cy="62432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7" name="Recorded Sound">
            <a:hlinkClick r:id="" action="ppaction://media"/>
            <a:extLst>
              <a:ext uri="{FF2B5EF4-FFF2-40B4-BE49-F238E27FC236}">
                <a16:creationId xmlns:a16="http://schemas.microsoft.com/office/drawing/2014/main" id="{0BD8167B-DC9C-4FB7-827F-E3601F3739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38110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6AFE60-95E8-4967-B1D3-E7384B0E0295}"/>
              </a:ext>
            </a:extLst>
          </p:cNvPr>
          <p:cNvSpPr/>
          <p:nvPr/>
        </p:nvSpPr>
        <p:spPr>
          <a:xfrm>
            <a:off x="483947" y="5283607"/>
            <a:ext cx="3888432" cy="50405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0"/>
            <a:ext cx="7772400" cy="1470025"/>
          </a:xfrm>
        </p:spPr>
        <p:txBody>
          <a:bodyPr>
            <a:normAutofit fontScale="90000"/>
          </a:bodyPr>
          <a:lstStyle/>
          <a:p>
            <a:r>
              <a:rPr lang="en-GB" sz="8000" dirty="0"/>
              <a:t>Year 9 Photography </a:t>
            </a:r>
          </a:p>
        </p:txBody>
      </p:sp>
      <p:sp>
        <p:nvSpPr>
          <p:cNvPr id="5" name="TextBox 4"/>
          <p:cNvSpPr txBox="1"/>
          <p:nvPr/>
        </p:nvSpPr>
        <p:spPr>
          <a:xfrm>
            <a:off x="483947" y="908720"/>
            <a:ext cx="4090324" cy="6063198"/>
          </a:xfrm>
          <a:prstGeom prst="rect">
            <a:avLst/>
          </a:prstGeom>
          <a:noFill/>
        </p:spPr>
        <p:txBody>
          <a:bodyPr wrap="square" rtlCol="0">
            <a:spAutoFit/>
          </a:bodyPr>
          <a:lstStyle/>
          <a:p>
            <a:r>
              <a:rPr lang="en-GB" sz="2800" b="1" dirty="0">
                <a:solidFill>
                  <a:srgbClr val="7030A0"/>
                </a:solidFill>
              </a:rPr>
              <a:t>Project 2</a:t>
            </a:r>
          </a:p>
          <a:p>
            <a:r>
              <a:rPr lang="en-GB" sz="4800" b="1" dirty="0">
                <a:solidFill>
                  <a:srgbClr val="7030A0"/>
                </a:solidFill>
              </a:rPr>
              <a:t>Texture </a:t>
            </a:r>
            <a:endParaRPr lang="en-GB" sz="1400" b="1" dirty="0">
              <a:solidFill>
                <a:srgbClr val="7030A0"/>
              </a:solidFill>
            </a:endParaRPr>
          </a:p>
          <a:p>
            <a:r>
              <a:rPr lang="en-GB" sz="2400" dirty="0"/>
              <a:t>Learning about key photographic techniques such as:</a:t>
            </a:r>
          </a:p>
          <a:p>
            <a:pPr marL="342900" indent="-342900">
              <a:buFont typeface="Arial" panose="020B0604020202020204" pitchFamily="34" charset="0"/>
              <a:buChar char="•"/>
            </a:pPr>
            <a:r>
              <a:rPr lang="en-GB" sz="2400" dirty="0"/>
              <a:t>Macro photography</a:t>
            </a:r>
          </a:p>
          <a:p>
            <a:pPr marL="342900" indent="-342900">
              <a:buFont typeface="Arial" panose="020B0604020202020204" pitchFamily="34" charset="0"/>
              <a:buChar char="•"/>
            </a:pPr>
            <a:r>
              <a:rPr lang="en-GB" sz="2400" dirty="0"/>
              <a:t>Depth of field </a:t>
            </a:r>
          </a:p>
          <a:p>
            <a:pPr marL="342900" indent="-342900">
              <a:buFont typeface="Arial" panose="020B0604020202020204" pitchFamily="34" charset="0"/>
              <a:buChar char="•"/>
            </a:pPr>
            <a:r>
              <a:rPr lang="en-GB" sz="2400" dirty="0"/>
              <a:t>Overlay </a:t>
            </a:r>
          </a:p>
          <a:p>
            <a:pPr marL="342900" indent="-342900">
              <a:buFont typeface="Arial" panose="020B0604020202020204" pitchFamily="34" charset="0"/>
              <a:buChar char="•"/>
            </a:pPr>
            <a:r>
              <a:rPr lang="en-GB" sz="2400" dirty="0"/>
              <a:t>Simple yet important Photoshop editing</a:t>
            </a:r>
          </a:p>
          <a:p>
            <a:pPr marL="342900" indent="-342900">
              <a:buFont typeface="Arial" panose="020B0604020202020204" pitchFamily="34" charset="0"/>
              <a:buChar char="•"/>
            </a:pPr>
            <a:endParaRPr lang="en-GB" sz="2400" dirty="0"/>
          </a:p>
          <a:p>
            <a:r>
              <a:rPr lang="en-GB" sz="2400" dirty="0"/>
              <a:t>More about camera control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
        <p:nvSpPr>
          <p:cNvPr id="3" name="TextBox 2">
            <a:extLst>
              <a:ext uri="{FF2B5EF4-FFF2-40B4-BE49-F238E27FC236}">
                <a16:creationId xmlns:a16="http://schemas.microsoft.com/office/drawing/2014/main" id="{7B04F093-A5E4-499C-A9CF-A0C3694104A2}"/>
              </a:ext>
            </a:extLst>
          </p:cNvPr>
          <p:cNvSpPr txBox="1"/>
          <p:nvPr/>
        </p:nvSpPr>
        <p:spPr>
          <a:xfrm>
            <a:off x="251520" y="5934670"/>
            <a:ext cx="8784976" cy="923330"/>
          </a:xfrm>
          <a:prstGeom prst="rect">
            <a:avLst/>
          </a:prstGeom>
          <a:noFill/>
        </p:spPr>
        <p:txBody>
          <a:bodyPr wrap="square" rtlCol="0">
            <a:spAutoFit/>
          </a:bodyPr>
          <a:lstStyle/>
          <a:p>
            <a:r>
              <a:rPr lang="en-GB" dirty="0">
                <a:solidFill>
                  <a:srgbClr val="7030A0"/>
                </a:solidFill>
              </a:rPr>
              <a:t>Year 9 course is to be enjoyed by practicing and making mistakes. None of the work will impact the overall GCSE only allow students to develop their skills and interests in the subject. </a:t>
            </a:r>
          </a:p>
        </p:txBody>
      </p:sp>
      <p:cxnSp>
        <p:nvCxnSpPr>
          <p:cNvPr id="10" name="Straight Arrow Connector 9">
            <a:extLst>
              <a:ext uri="{FF2B5EF4-FFF2-40B4-BE49-F238E27FC236}">
                <a16:creationId xmlns:a16="http://schemas.microsoft.com/office/drawing/2014/main" id="{6C338044-FC58-4E7D-88AE-9F301003E9E7}"/>
              </a:ext>
            </a:extLst>
          </p:cNvPr>
          <p:cNvCxnSpPr>
            <a:cxnSpLocks/>
          </p:cNvCxnSpPr>
          <p:nvPr/>
        </p:nvCxnSpPr>
        <p:spPr>
          <a:xfrm>
            <a:off x="1596811" y="4956022"/>
            <a:ext cx="4809" cy="2731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9DD2EDA-F891-44F0-89C3-258D014DC10B}"/>
              </a:ext>
            </a:extLst>
          </p:cNvPr>
          <p:cNvSpPr/>
          <p:nvPr/>
        </p:nvSpPr>
        <p:spPr>
          <a:xfrm>
            <a:off x="0" y="0"/>
            <a:ext cx="9144000" cy="33265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Sorry for the lack of examples of student work. This is due to limited access of physical work. </a:t>
            </a:r>
          </a:p>
        </p:txBody>
      </p:sp>
      <p:pic>
        <p:nvPicPr>
          <p:cNvPr id="13" name="Picture 12" descr="A stone wall&#10;&#10;Description automatically generated">
            <a:extLst>
              <a:ext uri="{FF2B5EF4-FFF2-40B4-BE49-F238E27FC236}">
                <a16:creationId xmlns:a16="http://schemas.microsoft.com/office/drawing/2014/main" id="{CB6B0417-DD72-43DD-B139-8C456BFA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3" y="1281459"/>
            <a:ext cx="2808312" cy="2106234"/>
          </a:xfrm>
          <a:prstGeom prst="rect">
            <a:avLst/>
          </a:prstGeom>
        </p:spPr>
      </p:pic>
      <p:pic>
        <p:nvPicPr>
          <p:cNvPr id="15" name="Picture 14" descr="A blurry photo of a tree&#10;&#10;Description automatically generated">
            <a:extLst>
              <a:ext uri="{FF2B5EF4-FFF2-40B4-BE49-F238E27FC236}">
                <a16:creationId xmlns:a16="http://schemas.microsoft.com/office/drawing/2014/main" id="{B8F951FC-125C-4824-8095-A8D5A1BDB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3575260"/>
            <a:ext cx="2362360" cy="2248052"/>
          </a:xfrm>
          <a:prstGeom prst="rect">
            <a:avLst/>
          </a:prstGeom>
        </p:spPr>
      </p:pic>
      <p:pic>
        <p:nvPicPr>
          <p:cNvPr id="17" name="Picture 16" descr="A person standing in front of a tower&#10;&#10;Description automatically generated">
            <a:extLst>
              <a:ext uri="{FF2B5EF4-FFF2-40B4-BE49-F238E27FC236}">
                <a16:creationId xmlns:a16="http://schemas.microsoft.com/office/drawing/2014/main" id="{C6D89335-BA6A-4D6D-9418-298630A273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63" r="17463"/>
          <a:stretch/>
        </p:blipFill>
        <p:spPr>
          <a:xfrm>
            <a:off x="4586719" y="4006096"/>
            <a:ext cx="1830648" cy="1582410"/>
          </a:xfrm>
          <a:prstGeom prst="rect">
            <a:avLst/>
          </a:prstGeom>
          <a:ln>
            <a:solidFill>
              <a:schemeClr val="tx1"/>
            </a:solidFill>
          </a:ln>
        </p:spPr>
      </p:pic>
      <p:pic>
        <p:nvPicPr>
          <p:cNvPr id="19" name="Picture 18" descr="A tattoo on his arm&#10;&#10;Description automatically generated">
            <a:extLst>
              <a:ext uri="{FF2B5EF4-FFF2-40B4-BE49-F238E27FC236}">
                <a16:creationId xmlns:a16="http://schemas.microsoft.com/office/drawing/2014/main" id="{B1DFA0F6-BCA4-4C37-990E-59E997697D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1600230"/>
            <a:ext cx="1229882" cy="1844824"/>
          </a:xfrm>
          <a:prstGeom prst="rect">
            <a:avLst/>
          </a:prstGeom>
        </p:spPr>
      </p:pic>
    </p:spTree>
    <p:extLst>
      <p:ext uri="{BB962C8B-B14F-4D97-AF65-F5344CB8AC3E}">
        <p14:creationId xmlns:p14="http://schemas.microsoft.com/office/powerpoint/2010/main" val="5908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0331" y="478232"/>
            <a:ext cx="4356979"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5812C46-E8D5-4EF5-938B-97D1047C6E5D}"/>
              </a:ext>
            </a:extLst>
          </p:cNvPr>
          <p:cNvSpPr>
            <a:spLocks noGrp="1"/>
          </p:cNvSpPr>
          <p:nvPr>
            <p:ph type="title"/>
          </p:nvPr>
        </p:nvSpPr>
        <p:spPr>
          <a:xfrm>
            <a:off x="710584" y="1053711"/>
            <a:ext cx="3700118" cy="1424446"/>
          </a:xfrm>
        </p:spPr>
        <p:txBody>
          <a:bodyPr>
            <a:normAutofit/>
          </a:bodyPr>
          <a:lstStyle/>
          <a:p>
            <a:r>
              <a:rPr lang="en-GB" sz="3200">
                <a:solidFill>
                  <a:srgbClr val="FFFFFF"/>
                </a:solidFill>
              </a:rPr>
              <a:t>Writing frameworks &amp; help sheets</a:t>
            </a:r>
          </a:p>
        </p:txBody>
      </p:sp>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836" y="2639023"/>
            <a:ext cx="360045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E0EA56BA-B3AE-4848-A904-3A35CC73BBC2}"/>
              </a:ext>
            </a:extLst>
          </p:cNvPr>
          <p:cNvSpPr>
            <a:spLocks noGrp="1"/>
          </p:cNvSpPr>
          <p:nvPr>
            <p:ph idx="1"/>
          </p:nvPr>
        </p:nvSpPr>
        <p:spPr>
          <a:xfrm>
            <a:off x="710585" y="2799889"/>
            <a:ext cx="3700117" cy="2987543"/>
          </a:xfrm>
        </p:spPr>
        <p:txBody>
          <a:bodyPr anchor="t">
            <a:normAutofit fontScale="92500" lnSpcReduction="10000"/>
          </a:bodyPr>
          <a:lstStyle/>
          <a:p>
            <a:pPr marL="0" indent="0">
              <a:buNone/>
            </a:pPr>
            <a:r>
              <a:rPr lang="en-GB" sz="1900" dirty="0">
                <a:solidFill>
                  <a:srgbClr val="FFFFFF"/>
                </a:solidFill>
              </a:rPr>
              <a:t>All the way through year 9 and into the GCSE course framework and help sheets are used to support students. Allowing students to build their subject specific terminology and structure their written work. </a:t>
            </a:r>
          </a:p>
          <a:p>
            <a:pPr marL="0" indent="0">
              <a:buNone/>
            </a:pPr>
            <a:endParaRPr lang="en-GB" sz="1900" dirty="0">
              <a:solidFill>
                <a:srgbClr val="FFFFFF"/>
              </a:solidFill>
            </a:endParaRPr>
          </a:p>
          <a:p>
            <a:pPr marL="0" indent="0">
              <a:buNone/>
            </a:pPr>
            <a:r>
              <a:rPr lang="en-GB" sz="1900" dirty="0">
                <a:solidFill>
                  <a:srgbClr val="FFFFFF"/>
                </a:solidFill>
              </a:rPr>
              <a:t>Written work is minimal as we try to visually show students understanding through the use of print screened ‘how to’ pages. </a:t>
            </a:r>
          </a:p>
        </p:txBody>
      </p:sp>
      <p:pic>
        <p:nvPicPr>
          <p:cNvPr id="2" name="Picture 1" descr="A screenshot of a cell phone&#10;&#10;Description automatically generated">
            <a:extLst>
              <a:ext uri="{FF2B5EF4-FFF2-40B4-BE49-F238E27FC236}">
                <a16:creationId xmlns:a16="http://schemas.microsoft.com/office/drawing/2014/main" id="{649F9AB4-F34E-400A-8489-49F6DC50896D}"/>
              </a:ext>
            </a:extLst>
          </p:cNvPr>
          <p:cNvPicPr>
            <a:picLocks noChangeAspect="1"/>
          </p:cNvPicPr>
          <p:nvPr/>
        </p:nvPicPr>
        <p:blipFill rotWithShape="1">
          <a:blip r:embed="rId4"/>
          <a:srcRect l="23225" t="17006" r="24013" b="6294"/>
          <a:stretch/>
        </p:blipFill>
        <p:spPr>
          <a:xfrm>
            <a:off x="4964965" y="511971"/>
            <a:ext cx="2672789" cy="2593525"/>
          </a:xfrm>
          <a:prstGeom prst="rect">
            <a:avLst/>
          </a:prstGeom>
          <a:ln w="19050">
            <a:solidFill>
              <a:schemeClr val="tx1"/>
            </a:solidFill>
          </a:ln>
        </p:spPr>
      </p:pic>
      <p:cxnSp>
        <p:nvCxnSpPr>
          <p:cNvPr id="7" name="Straight Arrow Connector 6">
            <a:extLst>
              <a:ext uri="{FF2B5EF4-FFF2-40B4-BE49-F238E27FC236}">
                <a16:creationId xmlns:a16="http://schemas.microsoft.com/office/drawing/2014/main" id="{8ACA1E2A-0E07-4203-BD0C-0BA5DDF34054}"/>
              </a:ext>
            </a:extLst>
          </p:cNvPr>
          <p:cNvCxnSpPr/>
          <p:nvPr/>
        </p:nvCxnSpPr>
        <p:spPr>
          <a:xfrm flipV="1">
            <a:off x="3923928" y="2478157"/>
            <a:ext cx="2016224" cy="123887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6BD26D55-156A-4F6D-B59E-EE8321B593C3}"/>
              </a:ext>
            </a:extLst>
          </p:cNvPr>
          <p:cNvPicPr>
            <a:picLocks noChangeAspect="1"/>
          </p:cNvPicPr>
          <p:nvPr/>
        </p:nvPicPr>
        <p:blipFill rotWithShape="1">
          <a:blip r:embed="rId5"/>
          <a:srcRect l="35854" t="22606" r="5648" b="12291"/>
          <a:stretch/>
        </p:blipFill>
        <p:spPr>
          <a:xfrm>
            <a:off x="6588224" y="1755080"/>
            <a:ext cx="2232248" cy="1656184"/>
          </a:xfrm>
          <a:prstGeom prst="rect">
            <a:avLst/>
          </a:prstGeom>
          <a:ln w="19050">
            <a:solidFill>
              <a:schemeClr val="tx1"/>
            </a:solidFill>
          </a:ln>
        </p:spPr>
      </p:pic>
      <p:pic>
        <p:nvPicPr>
          <p:cNvPr id="11" name="Picture 10">
            <a:extLst>
              <a:ext uri="{FF2B5EF4-FFF2-40B4-BE49-F238E27FC236}">
                <a16:creationId xmlns:a16="http://schemas.microsoft.com/office/drawing/2014/main" id="{AEB96588-9C32-4F6C-AFBA-6CA630FCB5DE}"/>
              </a:ext>
            </a:extLst>
          </p:cNvPr>
          <p:cNvPicPr>
            <a:picLocks noChangeAspect="1"/>
          </p:cNvPicPr>
          <p:nvPr/>
        </p:nvPicPr>
        <p:blipFill rotWithShape="1">
          <a:blip r:embed="rId6"/>
          <a:srcRect l="37399" t="22541" r="5113" b="12201"/>
          <a:stretch/>
        </p:blipFill>
        <p:spPr>
          <a:xfrm>
            <a:off x="6173179" y="3618958"/>
            <a:ext cx="2736304" cy="2070829"/>
          </a:xfrm>
          <a:prstGeom prst="rect">
            <a:avLst/>
          </a:prstGeom>
          <a:ln w="19050">
            <a:solidFill>
              <a:schemeClr val="tx1"/>
            </a:solidFill>
          </a:ln>
        </p:spPr>
      </p:pic>
      <p:pic>
        <p:nvPicPr>
          <p:cNvPr id="3" name="Picture 2" descr="A screenshot of a cell phone&#10;&#10;Description automatically generated">
            <a:extLst>
              <a:ext uri="{FF2B5EF4-FFF2-40B4-BE49-F238E27FC236}">
                <a16:creationId xmlns:a16="http://schemas.microsoft.com/office/drawing/2014/main" id="{0D82C46D-09F5-4FC5-8219-27C2C2BBE7E7}"/>
              </a:ext>
            </a:extLst>
          </p:cNvPr>
          <p:cNvPicPr>
            <a:picLocks noChangeAspect="1"/>
          </p:cNvPicPr>
          <p:nvPr/>
        </p:nvPicPr>
        <p:blipFill rotWithShape="1">
          <a:blip r:embed="rId7"/>
          <a:srcRect l="29525" t="20000" r="19288" b="8657"/>
          <a:stretch/>
        </p:blipFill>
        <p:spPr>
          <a:xfrm>
            <a:off x="4980381" y="4156269"/>
            <a:ext cx="2456763" cy="2285631"/>
          </a:xfrm>
          <a:prstGeom prst="rect">
            <a:avLst/>
          </a:prstGeom>
          <a:ln w="19050">
            <a:solidFill>
              <a:schemeClr val="tx1"/>
            </a:solidFill>
          </a:ln>
        </p:spPr>
      </p:pic>
      <p:cxnSp>
        <p:nvCxnSpPr>
          <p:cNvPr id="29" name="Straight Arrow Connector 28">
            <a:extLst>
              <a:ext uri="{FF2B5EF4-FFF2-40B4-BE49-F238E27FC236}">
                <a16:creationId xmlns:a16="http://schemas.microsoft.com/office/drawing/2014/main" id="{E4D4F329-E41B-4F9E-BEE5-8FE6C0F2B839}"/>
              </a:ext>
            </a:extLst>
          </p:cNvPr>
          <p:cNvCxnSpPr>
            <a:cxnSpLocks/>
          </p:cNvCxnSpPr>
          <p:nvPr/>
        </p:nvCxnSpPr>
        <p:spPr>
          <a:xfrm flipV="1">
            <a:off x="4139952" y="5141478"/>
            <a:ext cx="1080120" cy="24398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8" name="Recorded Sound">
            <a:hlinkClick r:id="" action="ppaction://media"/>
            <a:extLst>
              <a:ext uri="{FF2B5EF4-FFF2-40B4-BE49-F238E27FC236}">
                <a16:creationId xmlns:a16="http://schemas.microsoft.com/office/drawing/2014/main" id="{672422F0-AEAB-42D4-B870-C9A35D37DE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35318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8640"/>
            <a:ext cx="7772400" cy="1470025"/>
          </a:xfrm>
        </p:spPr>
        <p:txBody>
          <a:bodyPr>
            <a:normAutofit fontScale="90000"/>
          </a:bodyPr>
          <a:lstStyle/>
          <a:p>
            <a:r>
              <a:rPr lang="en-GB" sz="8000" dirty="0"/>
              <a:t>GCSE Photography </a:t>
            </a:r>
          </a:p>
        </p:txBody>
      </p:sp>
      <p:sp>
        <p:nvSpPr>
          <p:cNvPr id="4" name="TextBox 3"/>
          <p:cNvSpPr txBox="1"/>
          <p:nvPr/>
        </p:nvSpPr>
        <p:spPr>
          <a:xfrm>
            <a:off x="395536" y="1538783"/>
            <a:ext cx="4334612" cy="5632311"/>
          </a:xfrm>
          <a:prstGeom prst="rect">
            <a:avLst/>
          </a:prstGeom>
          <a:noFill/>
        </p:spPr>
        <p:txBody>
          <a:bodyPr wrap="square" rtlCol="0">
            <a:spAutoFit/>
          </a:bodyPr>
          <a:lstStyle/>
          <a:p>
            <a:r>
              <a:rPr lang="en-GB" sz="4400" b="1" dirty="0">
                <a:solidFill>
                  <a:srgbClr val="7030A0"/>
                </a:solidFill>
              </a:rPr>
              <a:t>COURSEWORK 60% </a:t>
            </a:r>
          </a:p>
          <a:p>
            <a:r>
              <a:rPr lang="en-GB" sz="1600" b="1" dirty="0">
                <a:solidFill>
                  <a:srgbClr val="7030A0"/>
                </a:solidFill>
              </a:rPr>
              <a:t>= 3 projects over </a:t>
            </a:r>
            <a:r>
              <a:rPr lang="en-GB" sz="1600" b="1" dirty="0" err="1">
                <a:solidFill>
                  <a:srgbClr val="7030A0"/>
                </a:solidFill>
              </a:rPr>
              <a:t>Yr</a:t>
            </a:r>
            <a:r>
              <a:rPr lang="en-GB" sz="1600" b="1" dirty="0">
                <a:solidFill>
                  <a:srgbClr val="7030A0"/>
                </a:solidFill>
              </a:rPr>
              <a:t> 10 &amp; 11</a:t>
            </a:r>
          </a:p>
          <a:p>
            <a:pPr marL="342900" indent="-342900">
              <a:buFont typeface="Arial" panose="020B0604020202020204" pitchFamily="34" charset="0"/>
              <a:buChar char="•"/>
            </a:pPr>
            <a:r>
              <a:rPr lang="en-GB" sz="2400" dirty="0"/>
              <a:t>Composition</a:t>
            </a:r>
          </a:p>
          <a:p>
            <a:pPr marL="800100" lvl="1" indent="-342900">
              <a:buFont typeface="Arial" panose="020B0604020202020204" pitchFamily="34" charset="0"/>
              <a:buChar char="•"/>
            </a:pPr>
            <a:r>
              <a:rPr lang="en-GB" sz="1600" dirty="0"/>
              <a:t>Camera angles</a:t>
            </a:r>
          </a:p>
          <a:p>
            <a:pPr marL="800100" lvl="1" indent="-342900">
              <a:buFont typeface="Arial" panose="020B0604020202020204" pitchFamily="34" charset="0"/>
              <a:buChar char="•"/>
            </a:pPr>
            <a:r>
              <a:rPr lang="en-GB" sz="1600" dirty="0"/>
              <a:t>Composition Rules</a:t>
            </a:r>
          </a:p>
          <a:p>
            <a:pPr marL="800100" lvl="1" indent="-342900">
              <a:buFont typeface="Arial" panose="020B0604020202020204" pitchFamily="34" charset="0"/>
              <a:buChar char="•"/>
            </a:pPr>
            <a:r>
              <a:rPr lang="en-GB" sz="1600" dirty="0"/>
              <a:t>Photoshop editing</a:t>
            </a:r>
          </a:p>
          <a:p>
            <a:pPr marL="342900" indent="-342900">
              <a:buFont typeface="Arial" panose="020B0604020202020204" pitchFamily="34" charset="0"/>
              <a:buChar char="•"/>
            </a:pPr>
            <a:r>
              <a:rPr lang="en-GB" sz="2400" dirty="0"/>
              <a:t>Cinematic Portraiture </a:t>
            </a:r>
          </a:p>
          <a:p>
            <a:pPr marL="800100" lvl="1" indent="-342900">
              <a:buFont typeface="Arial" panose="020B0604020202020204" pitchFamily="34" charset="0"/>
              <a:buChar char="•"/>
            </a:pPr>
            <a:r>
              <a:rPr lang="en-GB" sz="1600" dirty="0"/>
              <a:t>3 light studio work</a:t>
            </a:r>
          </a:p>
          <a:p>
            <a:pPr marL="800100" lvl="1" indent="-342900">
              <a:buFont typeface="Arial" panose="020B0604020202020204" pitchFamily="34" charset="0"/>
              <a:buChar char="•"/>
            </a:pPr>
            <a:r>
              <a:rPr lang="en-GB" sz="1600" dirty="0"/>
              <a:t>Facial expression &amp; body language </a:t>
            </a:r>
          </a:p>
          <a:p>
            <a:pPr marL="800100" lvl="1" indent="-342900">
              <a:buFont typeface="Arial" panose="020B0604020202020204" pitchFamily="34" charset="0"/>
              <a:buChar char="•"/>
            </a:pPr>
            <a:r>
              <a:rPr lang="en-GB" sz="1600" dirty="0"/>
              <a:t>Photoshop and physical editing </a:t>
            </a:r>
          </a:p>
          <a:p>
            <a:pPr marL="342900" indent="-342900">
              <a:buFont typeface="Arial" panose="020B0604020202020204" pitchFamily="34" charset="0"/>
              <a:buChar char="•"/>
            </a:pPr>
            <a:r>
              <a:rPr lang="en-GB" sz="2400" dirty="0"/>
              <a:t>Patterns in Nature</a:t>
            </a:r>
          </a:p>
          <a:p>
            <a:pPr marL="800100" lvl="1" indent="-342900">
              <a:buFont typeface="Arial" panose="020B0604020202020204" pitchFamily="34" charset="0"/>
              <a:buChar char="•"/>
            </a:pPr>
            <a:r>
              <a:rPr lang="en-GB" sz="1600" dirty="0"/>
              <a:t>Lighting</a:t>
            </a:r>
          </a:p>
          <a:p>
            <a:pPr marL="800100" lvl="1" indent="-342900">
              <a:buFont typeface="Arial" panose="020B0604020202020204" pitchFamily="34" charset="0"/>
              <a:buChar char="•"/>
            </a:pPr>
            <a:r>
              <a:rPr lang="en-GB" sz="1600" dirty="0"/>
              <a:t>Mini studios</a:t>
            </a:r>
          </a:p>
          <a:p>
            <a:pPr marL="800100" lvl="1" indent="-342900">
              <a:buFont typeface="Arial" panose="020B0604020202020204" pitchFamily="34" charset="0"/>
              <a:buChar char="•"/>
            </a:pPr>
            <a:r>
              <a:rPr lang="en-GB" sz="1600" dirty="0"/>
              <a:t>Trip to Capel Manor</a:t>
            </a:r>
          </a:p>
          <a:p>
            <a:pPr marL="800100" lvl="1" indent="-342900">
              <a:buFont typeface="Arial" panose="020B0604020202020204" pitchFamily="34" charset="0"/>
              <a:buChar char="•"/>
            </a:pPr>
            <a:r>
              <a:rPr lang="en-GB" sz="1600" dirty="0"/>
              <a:t>Photoshop and physical editing</a:t>
            </a:r>
          </a:p>
          <a:p>
            <a:endParaRPr lang="en-GB" sz="2400" dirty="0"/>
          </a:p>
        </p:txBody>
      </p:sp>
      <p:sp>
        <p:nvSpPr>
          <p:cNvPr id="5" name="TextBox 4"/>
          <p:cNvSpPr txBox="1"/>
          <p:nvPr/>
        </p:nvSpPr>
        <p:spPr>
          <a:xfrm>
            <a:off x="4802156" y="1484784"/>
            <a:ext cx="4090324" cy="5109091"/>
          </a:xfrm>
          <a:prstGeom prst="rect">
            <a:avLst/>
          </a:prstGeom>
          <a:noFill/>
        </p:spPr>
        <p:txBody>
          <a:bodyPr wrap="square" rtlCol="0">
            <a:spAutoFit/>
          </a:bodyPr>
          <a:lstStyle/>
          <a:p>
            <a:r>
              <a:rPr lang="en-GB" sz="4800" b="1" dirty="0">
                <a:solidFill>
                  <a:srgbClr val="7030A0"/>
                </a:solidFill>
              </a:rPr>
              <a:t>EXAM </a:t>
            </a:r>
            <a:br>
              <a:rPr lang="en-GB" sz="4800" b="1" dirty="0">
                <a:solidFill>
                  <a:srgbClr val="7030A0"/>
                </a:solidFill>
              </a:rPr>
            </a:br>
            <a:r>
              <a:rPr lang="en-GB" sz="4800" b="1" dirty="0">
                <a:solidFill>
                  <a:srgbClr val="7030A0"/>
                </a:solidFill>
              </a:rPr>
              <a:t>40% </a:t>
            </a:r>
          </a:p>
          <a:p>
            <a:endParaRPr lang="en-GB" sz="1400" b="1" dirty="0">
              <a:solidFill>
                <a:srgbClr val="7030A0"/>
              </a:solidFill>
            </a:endParaRPr>
          </a:p>
          <a:p>
            <a:pPr marL="342900" indent="-342900">
              <a:buFont typeface="Arial" panose="020B0604020202020204" pitchFamily="34" charset="0"/>
              <a:buChar char="•"/>
            </a:pPr>
            <a:r>
              <a:rPr lang="en-GB" sz="2400" dirty="0"/>
              <a:t>Title given by exam board</a:t>
            </a:r>
            <a:br>
              <a:rPr lang="en-GB" sz="2400" dirty="0"/>
            </a:br>
            <a:r>
              <a:rPr lang="en-GB" sz="2400" dirty="0"/>
              <a:t>(Beginning of January)</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Produce coursework </a:t>
            </a:r>
            <a:br>
              <a:rPr lang="en-GB" sz="2400" dirty="0"/>
            </a:br>
            <a:r>
              <a:rPr lang="en-GB" sz="2400" dirty="0"/>
              <a:t>(Jan-March)</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10 hour exam to create final piece </a:t>
            </a:r>
            <a:br>
              <a:rPr lang="en-GB" sz="2400" dirty="0"/>
            </a:br>
            <a:r>
              <a:rPr lang="en-GB" sz="2400" dirty="0"/>
              <a:t>(End of March)</a:t>
            </a:r>
          </a:p>
        </p:txBody>
      </p:sp>
      <p:pic>
        <p:nvPicPr>
          <p:cNvPr id="3" name="Recorded Sound">
            <a:hlinkClick r:id="" action="ppaction://media"/>
            <a:extLst>
              <a:ext uri="{FF2B5EF4-FFF2-40B4-BE49-F238E27FC236}">
                <a16:creationId xmlns:a16="http://schemas.microsoft.com/office/drawing/2014/main" id="{0474856A-5ED8-479C-A6A6-DB01C984EC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0002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0331" y="478232"/>
            <a:ext cx="4356979"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0584" y="1053711"/>
            <a:ext cx="3700118" cy="1424446"/>
          </a:xfrm>
        </p:spPr>
        <p:txBody>
          <a:bodyPr>
            <a:normAutofit/>
          </a:bodyPr>
          <a:lstStyle/>
          <a:p>
            <a:r>
              <a:rPr lang="en-GB" sz="3500">
                <a:solidFill>
                  <a:srgbClr val="FFFFFF"/>
                </a:solidFill>
              </a:rPr>
              <a:t>Composition- CW</a:t>
            </a:r>
          </a:p>
        </p:txBody>
      </p:sp>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836" y="2639023"/>
            <a:ext cx="360045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10585" y="2799889"/>
            <a:ext cx="3700117" cy="2987543"/>
          </a:xfrm>
        </p:spPr>
        <p:txBody>
          <a:bodyPr anchor="t">
            <a:normAutofit/>
          </a:bodyPr>
          <a:lstStyle/>
          <a:p>
            <a:pPr marL="0" indent="0">
              <a:lnSpc>
                <a:spcPct val="90000"/>
              </a:lnSpc>
              <a:buNone/>
            </a:pPr>
            <a:r>
              <a:rPr lang="en-GB" sz="1600" dirty="0">
                <a:solidFill>
                  <a:srgbClr val="FFFFFF"/>
                </a:solidFill>
              </a:rPr>
              <a:t>This project is a skills based that focuses on composition rules and the formal elements, working solely with Photoshop to build skills.</a:t>
            </a:r>
            <a:br>
              <a:rPr lang="en-GB" sz="1600" dirty="0">
                <a:solidFill>
                  <a:srgbClr val="FFFFFF"/>
                </a:solidFill>
              </a:rPr>
            </a:br>
            <a:r>
              <a:rPr lang="en-GB" sz="1600" dirty="0">
                <a:solidFill>
                  <a:srgbClr val="FFFFFF"/>
                </a:solidFill>
              </a:rPr>
              <a:t>Within this project we:</a:t>
            </a:r>
          </a:p>
          <a:p>
            <a:pPr>
              <a:lnSpc>
                <a:spcPct val="90000"/>
              </a:lnSpc>
            </a:pPr>
            <a:r>
              <a:rPr lang="en-GB" sz="1600" dirty="0">
                <a:solidFill>
                  <a:srgbClr val="FFFFFF"/>
                </a:solidFill>
              </a:rPr>
              <a:t>Breakdown the formal elements</a:t>
            </a:r>
          </a:p>
          <a:p>
            <a:pPr>
              <a:lnSpc>
                <a:spcPct val="90000"/>
              </a:lnSpc>
            </a:pPr>
            <a:r>
              <a:rPr lang="en-GB" sz="1600" dirty="0" err="1">
                <a:solidFill>
                  <a:srgbClr val="FFFFFF"/>
                </a:solidFill>
              </a:rPr>
              <a:t>Rodchenko</a:t>
            </a:r>
            <a:r>
              <a:rPr lang="en-GB" sz="1600" dirty="0">
                <a:solidFill>
                  <a:srgbClr val="FFFFFF"/>
                </a:solidFill>
              </a:rPr>
              <a:t>- Camera angles</a:t>
            </a:r>
          </a:p>
          <a:p>
            <a:pPr>
              <a:lnSpc>
                <a:spcPct val="90000"/>
              </a:lnSpc>
            </a:pPr>
            <a:r>
              <a:rPr lang="en-GB" sz="1600" dirty="0">
                <a:solidFill>
                  <a:srgbClr val="FFFFFF"/>
                </a:solidFill>
              </a:rPr>
              <a:t>Moholy-Nagy - Diptych</a:t>
            </a:r>
          </a:p>
          <a:p>
            <a:pPr>
              <a:lnSpc>
                <a:spcPct val="90000"/>
              </a:lnSpc>
            </a:pPr>
            <a:r>
              <a:rPr lang="en-GB" sz="1600" dirty="0">
                <a:solidFill>
                  <a:srgbClr val="FFFFFF"/>
                </a:solidFill>
              </a:rPr>
              <a:t>Gilbert &amp; George- Grids and generating a theme behind a piece of work </a:t>
            </a:r>
          </a:p>
          <a:p>
            <a:pPr>
              <a:lnSpc>
                <a:spcPct val="90000"/>
              </a:lnSpc>
            </a:pPr>
            <a:endParaRPr lang="en-GB" sz="1600" dirty="0">
              <a:solidFill>
                <a:srgbClr val="FFFFFF"/>
              </a:solidFill>
            </a:endParaRPr>
          </a:p>
        </p:txBody>
      </p:sp>
      <p:pic>
        <p:nvPicPr>
          <p:cNvPr id="4" name="Picture 2">
            <a:extLst>
              <a:ext uri="{FF2B5EF4-FFF2-40B4-BE49-F238E27FC236}">
                <a16:creationId xmlns:a16="http://schemas.microsoft.com/office/drawing/2014/main" id="{A32C5F42-0F1D-4C96-BE43-B33A6E1837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579925" y="1566020"/>
            <a:ext cx="1424932" cy="18999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24A91F58-1506-41CD-834C-FB4DBDC15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48401" y="478232"/>
            <a:ext cx="1077769" cy="14370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33F2C78-5156-49EF-A556-F400411ED7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194" y="449023"/>
            <a:ext cx="1424933" cy="189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C0336F73-3E84-4500-91BB-9B75B0BCC470}"/>
              </a:ext>
            </a:extLst>
          </p:cNvPr>
          <p:cNvPicPr/>
          <p:nvPr/>
        </p:nvPicPr>
        <p:blipFill rotWithShape="1">
          <a:blip r:embed="rId5" cstate="print"/>
          <a:srcRect l="28547" t="15175" r="37139" b="11792"/>
          <a:stretch/>
        </p:blipFill>
        <p:spPr bwMode="auto">
          <a:xfrm>
            <a:off x="7188690" y="3573016"/>
            <a:ext cx="1834368" cy="2998857"/>
          </a:xfrm>
          <a:prstGeom prst="rect">
            <a:avLst/>
          </a:prstGeom>
          <a:ln>
            <a:noFill/>
          </a:ln>
          <a:extLst>
            <a:ext uri="{53640926-AAD7-44D8-BBD7-CCE9431645EC}">
              <a14:shadowObscured xmlns:a14="http://schemas.microsoft.com/office/drawing/2010/main"/>
            </a:ext>
          </a:extLst>
        </p:spPr>
      </p:pic>
      <p:pic>
        <p:nvPicPr>
          <p:cNvPr id="7" name="Picture 6" descr="A picture containing indoor, room, living, filled&#10;&#10;Description automatically generated">
            <a:extLst>
              <a:ext uri="{FF2B5EF4-FFF2-40B4-BE49-F238E27FC236}">
                <a16:creationId xmlns:a16="http://schemas.microsoft.com/office/drawing/2014/main" id="{56ED1F07-0357-4268-8DD2-4A14746CC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6066" y="2403913"/>
            <a:ext cx="2226977" cy="2969303"/>
          </a:xfrm>
          <a:prstGeom prst="rect">
            <a:avLst/>
          </a:prstGeom>
        </p:spPr>
      </p:pic>
      <p:pic>
        <p:nvPicPr>
          <p:cNvPr id="15" name="Picture 14">
            <a:extLst>
              <a:ext uri="{FF2B5EF4-FFF2-40B4-BE49-F238E27FC236}">
                <a16:creationId xmlns:a16="http://schemas.microsoft.com/office/drawing/2014/main" id="{8661CE80-66AE-4374-9FE7-AE6FDCD23A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72" y="5393501"/>
            <a:ext cx="1916033" cy="1437025"/>
          </a:xfrm>
          <a:prstGeom prst="rect">
            <a:avLst/>
          </a:prstGeom>
        </p:spPr>
      </p:pic>
    </p:spTree>
    <p:extLst>
      <p:ext uri="{BB962C8B-B14F-4D97-AF65-F5344CB8AC3E}">
        <p14:creationId xmlns:p14="http://schemas.microsoft.com/office/powerpoint/2010/main" val="289289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23578"/>
            <a:ext cx="2540329" cy="1645501"/>
          </a:xfrm>
        </p:spPr>
        <p:txBody>
          <a:bodyPr>
            <a:normAutofit/>
          </a:bodyPr>
          <a:lstStyle/>
          <a:p>
            <a:pPr>
              <a:lnSpc>
                <a:spcPct val="90000"/>
              </a:lnSpc>
            </a:pPr>
            <a:r>
              <a:rPr lang="en-GB" sz="3700"/>
              <a:t>Cinematic Portraiture- CW</a:t>
            </a:r>
          </a:p>
        </p:txBody>
      </p:sp>
      <p:sp>
        <p:nvSpPr>
          <p:cNvPr id="3" name="Content Placeholder 2"/>
          <p:cNvSpPr>
            <a:spLocks noGrp="1"/>
          </p:cNvSpPr>
          <p:nvPr>
            <p:ph idx="1"/>
          </p:nvPr>
        </p:nvSpPr>
        <p:spPr>
          <a:xfrm>
            <a:off x="603504" y="2548467"/>
            <a:ext cx="2540328" cy="3628495"/>
          </a:xfrm>
        </p:spPr>
        <p:txBody>
          <a:bodyPr>
            <a:normAutofit fontScale="92500"/>
          </a:bodyPr>
          <a:lstStyle/>
          <a:p>
            <a:pPr marL="0" indent="0">
              <a:lnSpc>
                <a:spcPct val="90000"/>
              </a:lnSpc>
              <a:buNone/>
            </a:pPr>
            <a:r>
              <a:rPr lang="en-GB" sz="1400" dirty="0"/>
              <a:t>This project is portraiture based that focuses on studio work and lighting, working predominantly with Photoshop but with an opportunity of physical editing with things like paint and stitch.</a:t>
            </a:r>
            <a:br>
              <a:rPr lang="en-GB" sz="1400" dirty="0"/>
            </a:br>
            <a:r>
              <a:rPr lang="en-GB" sz="1400" dirty="0"/>
              <a:t>Within this project we:</a:t>
            </a:r>
          </a:p>
          <a:p>
            <a:pPr>
              <a:lnSpc>
                <a:spcPct val="90000"/>
              </a:lnSpc>
            </a:pPr>
            <a:r>
              <a:rPr lang="en-GB" sz="1400" dirty="0"/>
              <a:t>Choose our own film genre to create an original project.</a:t>
            </a:r>
          </a:p>
          <a:p>
            <a:pPr>
              <a:lnSpc>
                <a:spcPct val="90000"/>
              </a:lnSpc>
            </a:pPr>
            <a:r>
              <a:rPr lang="en-GB" sz="1400" dirty="0"/>
              <a:t>Create our own characters with make-up and props.</a:t>
            </a:r>
          </a:p>
          <a:p>
            <a:pPr>
              <a:lnSpc>
                <a:spcPct val="90000"/>
              </a:lnSpc>
            </a:pPr>
            <a:r>
              <a:rPr lang="en-GB" sz="1400" dirty="0"/>
              <a:t>Walk round Ware town to get a variety of images to work with. </a:t>
            </a:r>
          </a:p>
          <a:p>
            <a:pPr>
              <a:lnSpc>
                <a:spcPct val="90000"/>
              </a:lnSpc>
            </a:pPr>
            <a:r>
              <a:rPr lang="en-GB" sz="1400" dirty="0"/>
              <a:t>Look at creating a narrative within a set of photographs.</a:t>
            </a:r>
          </a:p>
          <a:p>
            <a:pPr>
              <a:lnSpc>
                <a:spcPct val="90000"/>
              </a:lnSpc>
            </a:pPr>
            <a:r>
              <a:rPr lang="en-GB" sz="1400" dirty="0"/>
              <a:t>Artists – Herb </a:t>
            </a:r>
            <a:r>
              <a:rPr lang="en-GB" sz="1400" dirty="0" err="1"/>
              <a:t>Ritts</a:t>
            </a:r>
            <a:r>
              <a:rPr lang="en-GB" sz="1400" dirty="0"/>
              <a:t>, Cindy Sherman and Tom Hunter</a:t>
            </a:r>
          </a:p>
          <a:p>
            <a:pPr>
              <a:lnSpc>
                <a:spcPct val="90000"/>
              </a:lnSpc>
            </a:pPr>
            <a:endParaRPr lang="en-GB" sz="1400" dirty="0"/>
          </a:p>
          <a:p>
            <a:pPr>
              <a:lnSpc>
                <a:spcPct val="90000"/>
              </a:lnSpc>
            </a:pPr>
            <a:endParaRPr lang="en-GB" sz="1400" dirty="0"/>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3806" y="0"/>
            <a:ext cx="5740194"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321732"/>
            <a:ext cx="3083291"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21732"/>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descr="A screen shot of a person&#10;&#10;Description automatically generated">
            <a:extLst>
              <a:ext uri="{FF2B5EF4-FFF2-40B4-BE49-F238E27FC236}">
                <a16:creationId xmlns:a16="http://schemas.microsoft.com/office/drawing/2014/main" id="{83E45385-1B5A-4599-BEF6-16D0B312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49" t="19266" r="32481" b="14883"/>
          <a:stretch/>
        </p:blipFill>
        <p:spPr bwMode="auto">
          <a:xfrm>
            <a:off x="6948264" y="908720"/>
            <a:ext cx="1920423" cy="13605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4155753"/>
            <a:ext cx="3083291"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flat screen television&#10;&#10;Description automatically generated">
            <a:extLst>
              <a:ext uri="{FF2B5EF4-FFF2-40B4-BE49-F238E27FC236}">
                <a16:creationId xmlns:a16="http://schemas.microsoft.com/office/drawing/2014/main" id="{749DF4DB-6E87-416B-8CD2-CB61C2D8E5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1559" t="17213" r="32623" b="13319"/>
          <a:stretch>
            <a:fillRect/>
          </a:stretch>
        </p:blipFill>
        <p:spPr bwMode="auto">
          <a:xfrm>
            <a:off x="3789987" y="4318312"/>
            <a:ext cx="2766144" cy="206555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509431"/>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W:\0001Photography\Year 10 2016-17\Cindy Sherman\Becky\DSCF8573.JPG">
            <a:extLst>
              <a:ext uri="{FF2B5EF4-FFF2-40B4-BE49-F238E27FC236}">
                <a16:creationId xmlns:a16="http://schemas.microsoft.com/office/drawing/2014/main" id="{B581168F-B324-40DD-8E16-CD9D3D7718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69696" y="3643115"/>
            <a:ext cx="1828877" cy="1373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photo, indoor, refrigerator, room&#10;&#10;Description automatically generated">
            <a:extLst>
              <a:ext uri="{FF2B5EF4-FFF2-40B4-BE49-F238E27FC236}">
                <a16:creationId xmlns:a16="http://schemas.microsoft.com/office/drawing/2014/main" id="{947862A4-187C-4E35-94F9-E48BF86C66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43" t="35359" r="6135" b="2525"/>
          <a:stretch/>
        </p:blipFill>
        <p:spPr>
          <a:xfrm>
            <a:off x="3772833" y="654388"/>
            <a:ext cx="2827834" cy="2827834"/>
          </a:xfrm>
          <a:prstGeom prst="rect">
            <a:avLst/>
          </a:prstGeom>
        </p:spPr>
      </p:pic>
      <p:pic>
        <p:nvPicPr>
          <p:cNvPr id="6" name="Picture 6" descr="W:\0001Photography\Year 10 2016-17\Cindy Sherman\Becky\DSCF8570.JPG">
            <a:extLst>
              <a:ext uri="{FF2B5EF4-FFF2-40B4-BE49-F238E27FC236}">
                <a16:creationId xmlns:a16="http://schemas.microsoft.com/office/drawing/2014/main" id="{847CDC22-DAB9-494C-8EDF-E870CEFAE16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69695" y="5089390"/>
            <a:ext cx="1828877" cy="1370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73301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8692" y="637523"/>
            <a:ext cx="2706672" cy="1690993"/>
          </a:xfrm>
        </p:spPr>
        <p:txBody>
          <a:bodyPr anchor="b">
            <a:normAutofit/>
          </a:bodyPr>
          <a:lstStyle/>
          <a:p>
            <a:r>
              <a:rPr lang="en-GB" sz="3100">
                <a:solidFill>
                  <a:srgbClr val="FFFFFF"/>
                </a:solidFill>
              </a:rPr>
              <a:t>Patterns in Nature - CW</a:t>
            </a:r>
          </a:p>
        </p:txBody>
      </p:sp>
      <p:pic>
        <p:nvPicPr>
          <p:cNvPr id="7" name="Picture 6" descr="A screen shot of a flower&#10;&#10;Description automatically generated">
            <a:extLst>
              <a:ext uri="{FF2B5EF4-FFF2-40B4-BE49-F238E27FC236}">
                <a16:creationId xmlns:a16="http://schemas.microsoft.com/office/drawing/2014/main" id="{D5BC9CEC-A02F-45DD-AA65-0B5E941CE6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34" t="7927" r="17143" b="11389"/>
          <a:stretch/>
        </p:blipFill>
        <p:spPr>
          <a:xfrm>
            <a:off x="3866310" y="582502"/>
            <a:ext cx="2289866" cy="1984540"/>
          </a:xfrm>
          <a:prstGeom prst="rect">
            <a:avLst/>
          </a:prstGeom>
          <a:ln>
            <a:solidFill>
              <a:schemeClr val="bg1"/>
            </a:solidFill>
          </a:ln>
        </p:spPr>
      </p:pic>
      <p:sp>
        <p:nvSpPr>
          <p:cNvPr id="3" name="Content Placeholder 2"/>
          <p:cNvSpPr>
            <a:spLocks noGrp="1"/>
          </p:cNvSpPr>
          <p:nvPr>
            <p:ph idx="1"/>
          </p:nvPr>
        </p:nvSpPr>
        <p:spPr>
          <a:xfrm>
            <a:off x="598692" y="2474260"/>
            <a:ext cx="2705947" cy="3979076"/>
          </a:xfrm>
        </p:spPr>
        <p:txBody>
          <a:bodyPr anchor="t">
            <a:normAutofit fontScale="92500"/>
          </a:bodyPr>
          <a:lstStyle/>
          <a:p>
            <a:pPr marL="0" indent="0">
              <a:lnSpc>
                <a:spcPct val="90000"/>
              </a:lnSpc>
              <a:buNone/>
            </a:pPr>
            <a:r>
              <a:rPr lang="en-GB" sz="1300" dirty="0">
                <a:solidFill>
                  <a:srgbClr val="FFFFFF"/>
                </a:solidFill>
              </a:rPr>
              <a:t>This project is a nature based started with a day trip to Capel Manor. The project focuses on studio work and natural lighting, working predominantly with Photoshop but with an opportunity of physical editing with things like paint and stitch.</a:t>
            </a:r>
          </a:p>
          <a:p>
            <a:pPr marL="0" indent="0">
              <a:lnSpc>
                <a:spcPct val="90000"/>
              </a:lnSpc>
              <a:buNone/>
            </a:pPr>
            <a:br>
              <a:rPr lang="en-GB" sz="1300" dirty="0">
                <a:solidFill>
                  <a:srgbClr val="FFFFFF"/>
                </a:solidFill>
              </a:rPr>
            </a:br>
            <a:r>
              <a:rPr lang="en-GB" sz="1300" dirty="0">
                <a:solidFill>
                  <a:srgbClr val="FFFFFF"/>
                </a:solidFill>
              </a:rPr>
              <a:t>Within this project we:</a:t>
            </a:r>
          </a:p>
          <a:p>
            <a:pPr>
              <a:lnSpc>
                <a:spcPct val="90000"/>
              </a:lnSpc>
            </a:pPr>
            <a:r>
              <a:rPr lang="en-GB" sz="1300" dirty="0">
                <a:solidFill>
                  <a:srgbClr val="FFFFFF"/>
                </a:solidFill>
              </a:rPr>
              <a:t>Visit Capel Manor.</a:t>
            </a:r>
          </a:p>
          <a:p>
            <a:pPr>
              <a:lnSpc>
                <a:spcPct val="90000"/>
              </a:lnSpc>
            </a:pPr>
            <a:r>
              <a:rPr lang="en-GB" sz="1300" dirty="0">
                <a:solidFill>
                  <a:srgbClr val="FFFFFF"/>
                </a:solidFill>
              </a:rPr>
              <a:t>Control lighting in studios as well as outside in the environment.</a:t>
            </a:r>
          </a:p>
          <a:p>
            <a:pPr>
              <a:lnSpc>
                <a:spcPct val="90000"/>
              </a:lnSpc>
            </a:pPr>
            <a:r>
              <a:rPr lang="en-GB" sz="1300" dirty="0">
                <a:solidFill>
                  <a:srgbClr val="FFFFFF"/>
                </a:solidFill>
              </a:rPr>
              <a:t>Use this project as a mock exam to get students confident for the real thing.</a:t>
            </a:r>
          </a:p>
          <a:p>
            <a:pPr>
              <a:lnSpc>
                <a:spcPct val="90000"/>
              </a:lnSpc>
            </a:pPr>
            <a:r>
              <a:rPr lang="en-GB" sz="1300" dirty="0">
                <a:solidFill>
                  <a:srgbClr val="FFFFFF"/>
                </a:solidFill>
              </a:rPr>
              <a:t>Artists – Frans </a:t>
            </a:r>
            <a:r>
              <a:rPr lang="en-GB" sz="1300" dirty="0" err="1">
                <a:solidFill>
                  <a:srgbClr val="FFFFFF"/>
                </a:solidFill>
              </a:rPr>
              <a:t>Lanting</a:t>
            </a:r>
            <a:r>
              <a:rPr lang="en-GB" sz="1300" dirty="0">
                <a:solidFill>
                  <a:srgbClr val="FFFFFF"/>
                </a:solidFill>
              </a:rPr>
              <a:t> and then two others which students will choose to make their projects more individual. </a:t>
            </a:r>
          </a:p>
          <a:p>
            <a:pPr>
              <a:lnSpc>
                <a:spcPct val="90000"/>
              </a:lnSpc>
            </a:pPr>
            <a:r>
              <a:rPr lang="en-GB" sz="1300" dirty="0">
                <a:solidFill>
                  <a:srgbClr val="FFFFFF"/>
                </a:solidFill>
              </a:rPr>
              <a:t>Examples of what students produce in the 10 hour mock exam. </a:t>
            </a:r>
          </a:p>
          <a:p>
            <a:pPr>
              <a:lnSpc>
                <a:spcPct val="90000"/>
              </a:lnSpc>
            </a:pPr>
            <a:endParaRPr lang="en-GB" sz="1300" dirty="0">
              <a:solidFill>
                <a:srgbClr val="FFFFFF"/>
              </a:solidFill>
            </a:endParaRPr>
          </a:p>
        </p:txBody>
      </p:sp>
      <p:pic>
        <p:nvPicPr>
          <p:cNvPr id="13" name="Picture 12" descr="A picture containing building, sitting, photo, food&#10;&#10;Description automatically generated">
            <a:extLst>
              <a:ext uri="{FF2B5EF4-FFF2-40B4-BE49-F238E27FC236}">
                <a16:creationId xmlns:a16="http://schemas.microsoft.com/office/drawing/2014/main" id="{318722C1-DA2A-43EC-B828-5FA622516B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9" t="12337" r="12488" b="18968"/>
          <a:stretch/>
        </p:blipFill>
        <p:spPr>
          <a:xfrm>
            <a:off x="4139952" y="2780928"/>
            <a:ext cx="1978993" cy="1460266"/>
          </a:xfrm>
          <a:prstGeom prst="rect">
            <a:avLst/>
          </a:prstGeom>
          <a:ln>
            <a:solidFill>
              <a:schemeClr val="bg1"/>
            </a:solidFill>
          </a:ln>
        </p:spPr>
      </p:pic>
      <p:pic>
        <p:nvPicPr>
          <p:cNvPr id="5" name="Picture 4" descr="A picture containing room, small, mirror, flower&#10;&#10;Description automatically generated">
            <a:extLst>
              <a:ext uri="{FF2B5EF4-FFF2-40B4-BE49-F238E27FC236}">
                <a16:creationId xmlns:a16="http://schemas.microsoft.com/office/drawing/2014/main" id="{71F85BEA-B900-4FE6-A25C-C2BCC018DF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72" t="19316" r="12895" b="24348"/>
          <a:stretch/>
        </p:blipFill>
        <p:spPr>
          <a:xfrm>
            <a:off x="4283968" y="4396025"/>
            <a:ext cx="4121763" cy="2200759"/>
          </a:xfrm>
          <a:prstGeom prst="rect">
            <a:avLst/>
          </a:prstGeom>
          <a:ln>
            <a:solidFill>
              <a:schemeClr val="bg1"/>
            </a:solidFill>
          </a:ln>
        </p:spPr>
      </p:pic>
      <p:pic>
        <p:nvPicPr>
          <p:cNvPr id="9" name="Picture 8" descr="A picture containing graffiti, yellow, man&#10;&#10;Description automatically generated">
            <a:extLst>
              <a:ext uri="{FF2B5EF4-FFF2-40B4-BE49-F238E27FC236}">
                <a16:creationId xmlns:a16="http://schemas.microsoft.com/office/drawing/2014/main" id="{DFB10A9A-5BDA-428F-BC6A-81983C0677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7" t="6862" r="16893" b="9639"/>
          <a:stretch/>
        </p:blipFill>
        <p:spPr>
          <a:xfrm>
            <a:off x="6342813" y="1844824"/>
            <a:ext cx="2457434" cy="2372727"/>
          </a:xfrm>
          <a:prstGeom prst="rect">
            <a:avLst/>
          </a:prstGeom>
          <a:ln>
            <a:solidFill>
              <a:schemeClr val="bg1"/>
            </a:solidFill>
          </a:ln>
        </p:spPr>
      </p:pic>
      <p:cxnSp>
        <p:nvCxnSpPr>
          <p:cNvPr id="15" name="Straight Arrow Connector 14">
            <a:extLst>
              <a:ext uri="{FF2B5EF4-FFF2-40B4-BE49-F238E27FC236}">
                <a16:creationId xmlns:a16="http://schemas.microsoft.com/office/drawing/2014/main" id="{0CE0A6D3-8F45-470F-8711-E7A70378FDBC}"/>
              </a:ext>
            </a:extLst>
          </p:cNvPr>
          <p:cNvCxnSpPr/>
          <p:nvPr/>
        </p:nvCxnSpPr>
        <p:spPr>
          <a:xfrm flipV="1">
            <a:off x="2987824" y="4869160"/>
            <a:ext cx="1440160" cy="12241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631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 Project Examples</a:t>
            </a:r>
          </a:p>
        </p:txBody>
      </p:sp>
      <p:sp>
        <p:nvSpPr>
          <p:cNvPr id="8" name="Content Placeholder 7"/>
          <p:cNvSpPr>
            <a:spLocks noGrp="1"/>
          </p:cNvSpPr>
          <p:nvPr>
            <p:ph idx="1"/>
          </p:nvPr>
        </p:nvSpPr>
        <p:spPr>
          <a:xfrm>
            <a:off x="457200" y="1312169"/>
            <a:ext cx="8229600" cy="1108719"/>
          </a:xfrm>
        </p:spPr>
        <p:txBody>
          <a:bodyPr>
            <a:normAutofit fontScale="70000" lnSpcReduction="20000"/>
          </a:bodyPr>
          <a:lstStyle/>
          <a:p>
            <a:pPr marL="0" indent="0" algn="ctr">
              <a:buNone/>
            </a:pPr>
            <a:r>
              <a:rPr lang="en-GB" dirty="0"/>
              <a:t>This project’s title is based on what the Exam board sets. There is always a variety of options (normally 7) and work can be completed using editing techniques you prefer and are based on your strengths.</a:t>
            </a:r>
          </a:p>
        </p:txBody>
      </p:sp>
      <p:pic>
        <p:nvPicPr>
          <p:cNvPr id="4" name="Picture 3" descr="A picture containing indoor, black, sitting, living&#10;&#10;Description automatically generated">
            <a:extLst>
              <a:ext uri="{FF2B5EF4-FFF2-40B4-BE49-F238E27FC236}">
                <a16:creationId xmlns:a16="http://schemas.microsoft.com/office/drawing/2014/main" id="{8D921E90-719E-4624-8F9F-B8CD015D37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584762"/>
            <a:ext cx="2631626" cy="1973720"/>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5AC32CF1-B4CE-4A8D-8497-4D86AEE10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90" y="2354864"/>
            <a:ext cx="2747798" cy="2060849"/>
          </a:xfrm>
          <a:prstGeom prst="rect">
            <a:avLst/>
          </a:prstGeom>
        </p:spPr>
      </p:pic>
      <p:pic>
        <p:nvPicPr>
          <p:cNvPr id="15" name="Picture 14" descr="A picture containing television, front, room, bird&#10;&#10;Description automatically generated">
            <a:extLst>
              <a:ext uri="{FF2B5EF4-FFF2-40B4-BE49-F238E27FC236}">
                <a16:creationId xmlns:a16="http://schemas.microsoft.com/office/drawing/2014/main" id="{5AC25F60-D128-4650-8690-4B21A45DE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050" y="3782733"/>
            <a:ext cx="1835696" cy="1376772"/>
          </a:xfrm>
          <a:prstGeom prst="rect">
            <a:avLst/>
          </a:prstGeom>
        </p:spPr>
      </p:pic>
      <p:pic>
        <p:nvPicPr>
          <p:cNvPr id="17" name="Picture 16" descr="A picture containing table, indoor, sitting, food&#10;&#10;Description automatically generated">
            <a:extLst>
              <a:ext uri="{FF2B5EF4-FFF2-40B4-BE49-F238E27FC236}">
                <a16:creationId xmlns:a16="http://schemas.microsoft.com/office/drawing/2014/main" id="{B04D03BF-CEF3-480C-8827-6E3B7EF25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8114" y="4584762"/>
            <a:ext cx="2807296" cy="2105472"/>
          </a:xfrm>
          <a:prstGeom prst="rect">
            <a:avLst/>
          </a:prstGeom>
        </p:spPr>
      </p:pic>
      <p:pic>
        <p:nvPicPr>
          <p:cNvPr id="19" name="Picture 18" descr="A person standing in a dark room&#10;&#10;Description automatically generated">
            <a:extLst>
              <a:ext uri="{FF2B5EF4-FFF2-40B4-BE49-F238E27FC236}">
                <a16:creationId xmlns:a16="http://schemas.microsoft.com/office/drawing/2014/main" id="{B2085C58-C3C8-4C84-A294-E86BD3CC5F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7858" y="2212523"/>
            <a:ext cx="2807296" cy="2105472"/>
          </a:xfrm>
          <a:prstGeom prst="rect">
            <a:avLst/>
          </a:prstGeom>
        </p:spPr>
      </p:pic>
      <p:pic>
        <p:nvPicPr>
          <p:cNvPr id="21" name="Picture 20" descr="A picture containing indoor, table, room, sitting&#10;&#10;Description automatically generated">
            <a:extLst>
              <a:ext uri="{FF2B5EF4-FFF2-40B4-BE49-F238E27FC236}">
                <a16:creationId xmlns:a16="http://schemas.microsoft.com/office/drawing/2014/main" id="{A6A1930A-0ACB-4400-91B4-B5FA8F3EC8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537" y="2192192"/>
            <a:ext cx="2018463" cy="1513847"/>
          </a:xfrm>
          <a:prstGeom prst="rect">
            <a:avLst/>
          </a:prstGeom>
        </p:spPr>
      </p:pic>
      <p:pic>
        <p:nvPicPr>
          <p:cNvPr id="23" name="Picture 22" descr="A picture containing table, sitting&#10;&#10;Description automatically generated">
            <a:extLst>
              <a:ext uri="{FF2B5EF4-FFF2-40B4-BE49-F238E27FC236}">
                <a16:creationId xmlns:a16="http://schemas.microsoft.com/office/drawing/2014/main" id="{CDADCFB0-1BB9-4B68-8A11-B0472E5858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8451" y="5233153"/>
            <a:ext cx="1907795" cy="1430846"/>
          </a:xfrm>
          <a:prstGeom prst="rect">
            <a:avLst/>
          </a:prstGeom>
        </p:spPr>
      </p:pic>
    </p:spTree>
    <p:extLst>
      <p:ext uri="{BB962C8B-B14F-4D97-AF65-F5344CB8AC3E}">
        <p14:creationId xmlns:p14="http://schemas.microsoft.com/office/powerpoint/2010/main" val="3093166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 often asked</a:t>
            </a:r>
          </a:p>
        </p:txBody>
      </p:sp>
      <p:sp>
        <p:nvSpPr>
          <p:cNvPr id="8" name="Content Placeholder 7"/>
          <p:cNvSpPr>
            <a:spLocks noGrp="1"/>
          </p:cNvSpPr>
          <p:nvPr>
            <p:ph idx="1"/>
          </p:nvPr>
        </p:nvSpPr>
        <p:spPr>
          <a:xfrm>
            <a:off x="457200" y="1312169"/>
            <a:ext cx="8229600" cy="5357191"/>
          </a:xfrm>
        </p:spPr>
        <p:txBody>
          <a:bodyPr>
            <a:normAutofit fontScale="62500" lnSpcReduction="20000"/>
          </a:bodyPr>
          <a:lstStyle/>
          <a:p>
            <a:pPr marL="514350" indent="-514350" algn="ctr">
              <a:buAutoNum type="arabicPeriod"/>
            </a:pPr>
            <a:r>
              <a:rPr lang="en-GB" dirty="0"/>
              <a:t>No you don’t need your own camera. The school has more than enough that you can even take one overnight or for weekend.</a:t>
            </a:r>
          </a:p>
          <a:p>
            <a:pPr marL="514350" indent="-514350" algn="ctr">
              <a:buAutoNum type="arabicPeriod"/>
            </a:pPr>
            <a:endParaRPr lang="en-GB" dirty="0"/>
          </a:p>
          <a:p>
            <a:pPr marL="514350" indent="-514350" algn="ctr">
              <a:buAutoNum type="arabicPeriod"/>
            </a:pPr>
            <a:r>
              <a:rPr lang="en-GB" dirty="0"/>
              <a:t>There is no homework. We promote the idea to go out and take more photographs if you want to aim for the higher grades in the subject but this is not compulsory. </a:t>
            </a:r>
          </a:p>
          <a:p>
            <a:pPr marL="514350" indent="-514350" algn="ctr">
              <a:buAutoNum type="arabicPeriod"/>
            </a:pPr>
            <a:endParaRPr lang="en-GB" dirty="0"/>
          </a:p>
          <a:p>
            <a:pPr marL="514350" indent="-514350" algn="ctr">
              <a:buAutoNum type="arabicPeriod"/>
            </a:pPr>
            <a:r>
              <a:rPr lang="en-GB" dirty="0"/>
              <a:t>Your smart phones are getting better and better at taking and editing photographs and if you want to use your phone you can. </a:t>
            </a:r>
          </a:p>
          <a:p>
            <a:pPr marL="514350" indent="-514350" algn="ctr">
              <a:buAutoNum type="arabicPeriod"/>
            </a:pPr>
            <a:endParaRPr lang="en-GB" dirty="0"/>
          </a:p>
          <a:p>
            <a:pPr marL="514350" indent="-514350" algn="ctr">
              <a:buAutoNum type="arabicPeriod"/>
            </a:pPr>
            <a:r>
              <a:rPr lang="en-GB" dirty="0"/>
              <a:t>You do not need Photoshop at home to work on as all editing can be done in lesson time.</a:t>
            </a:r>
          </a:p>
          <a:p>
            <a:pPr marL="514350" indent="-514350" algn="ctr">
              <a:buAutoNum type="arabicPeriod"/>
            </a:pPr>
            <a:endParaRPr lang="en-GB" dirty="0"/>
          </a:p>
          <a:p>
            <a:pPr marL="514350" indent="-514350" algn="ctr">
              <a:buAutoNum type="arabicPeriod"/>
            </a:pPr>
            <a:r>
              <a:rPr lang="en-GB" dirty="0"/>
              <a:t>We are proud to be able to say students who take photography achieve at least a level higher than their predicted grade. </a:t>
            </a:r>
          </a:p>
          <a:p>
            <a:pPr marL="514350" indent="-514350" algn="ctr">
              <a:buAutoNum type="arabicPeriod"/>
            </a:pPr>
            <a:endParaRPr lang="en-GB" dirty="0"/>
          </a:p>
          <a:p>
            <a:pPr marL="514350" indent="-514350" algn="ctr">
              <a:buAutoNum type="arabicPeriod"/>
            </a:pPr>
            <a:r>
              <a:rPr lang="en-GB" dirty="0"/>
              <a:t>Any other questions please do not hesitate to email me at lisa.smith@chauncy.org.uk</a:t>
            </a:r>
          </a:p>
        </p:txBody>
      </p:sp>
    </p:spTree>
    <p:extLst>
      <p:ext uri="{BB962C8B-B14F-4D97-AF65-F5344CB8AC3E}">
        <p14:creationId xmlns:p14="http://schemas.microsoft.com/office/powerpoint/2010/main" val="1963284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787</Words>
  <Application>Microsoft Office PowerPoint</Application>
  <PresentationFormat>On-screen Show (4:3)</PresentationFormat>
  <Paragraphs>86</Paragraphs>
  <Slides>9</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Year 9 Photography </vt:lpstr>
      <vt:lpstr>Year 9 Photography </vt:lpstr>
      <vt:lpstr>Writing frameworks &amp; help sheets</vt:lpstr>
      <vt:lpstr>GCSE Photography </vt:lpstr>
      <vt:lpstr>Composition- CW</vt:lpstr>
      <vt:lpstr>Cinematic Portraiture- CW</vt:lpstr>
      <vt:lpstr>Patterns in Nature - CW</vt:lpstr>
      <vt:lpstr>Exam Project Examples</vt:lpstr>
      <vt:lpstr>Questions often asked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Photography</dc:title>
  <dc:creator>447557305943</dc:creator>
  <cp:lastModifiedBy>447557305943</cp:lastModifiedBy>
  <cp:revision>19</cp:revision>
  <dcterms:created xsi:type="dcterms:W3CDTF">2020-05-28T09:18:07Z</dcterms:created>
  <dcterms:modified xsi:type="dcterms:W3CDTF">2020-05-28T11:28:23Z</dcterms:modified>
</cp:coreProperties>
</file>