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63" r:id="rId3"/>
    <p:sldId id="257" r:id="rId4"/>
    <p:sldId id="264" r:id="rId5"/>
    <p:sldId id="265" r:id="rId6"/>
    <p:sldId id="267" r:id="rId7"/>
    <p:sldId id="266" r:id="rId8"/>
    <p:sldId id="262" r:id="rId9"/>
    <p:sldId id="258" r:id="rId10"/>
    <p:sldId id="260" r:id="rId11"/>
    <p:sldId id="261" r:id="rId12"/>
    <p:sldId id="268" r:id="rId13"/>
    <p:sldId id="25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helle" initials="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320"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BAF1634B-26FD-4193-86C6-3418B2883D3F}" type="datetimeFigureOut">
              <a:rPr lang="en-GB" smtClean="0"/>
              <a:t>11/05/2020</a:t>
            </a:fld>
            <a:endParaRPr lang="en-GB"/>
          </a:p>
        </p:txBody>
      </p:sp>
      <p:sp>
        <p:nvSpPr>
          <p:cNvPr id="5" name="Footer Placeholder 4"/>
          <p:cNvSpPr>
            <a:spLocks noGrp="1"/>
          </p:cNvSpPr>
          <p:nvPr>
            <p:ph type="ftr" sz="quarter" idx="11"/>
          </p:nvPr>
        </p:nvSpPr>
        <p:spPr bwMode="white"/>
        <p:txBody>
          <a:bodyPr/>
          <a:lstStyle/>
          <a:p>
            <a:endParaRPr lang="en-GB"/>
          </a:p>
        </p:txBody>
      </p:sp>
      <p:sp>
        <p:nvSpPr>
          <p:cNvPr id="6" name="Slide Number Placeholder 5"/>
          <p:cNvSpPr>
            <a:spLocks noGrp="1"/>
          </p:cNvSpPr>
          <p:nvPr>
            <p:ph type="sldNum" sz="quarter" idx="12"/>
          </p:nvPr>
        </p:nvSpPr>
        <p:spPr/>
        <p:txBody>
          <a:bodyPr/>
          <a:lstStyle/>
          <a:p>
            <a:fld id="{D9DA8829-D988-4F2E-9C09-F72B831504D0}"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F1634B-26FD-4193-86C6-3418B2883D3F}" type="datetimeFigureOut">
              <a:rPr lang="en-GB" smtClean="0"/>
              <a:t>11/05/2020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DA8829-D988-4F2E-9C09-F72B831504D0}"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AF1634B-26FD-4193-86C6-3418B2883D3F}" type="datetimeFigureOut">
              <a:rPr lang="en-GB" smtClean="0"/>
              <a:t>11/05/2020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DA8829-D988-4F2E-9C09-F72B831504D0}"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AF1634B-26FD-4193-86C6-3418B2883D3F}" type="datetimeFigureOut">
              <a:rPr lang="en-GB" smtClean="0"/>
              <a:t>11/05/2020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DA8829-D988-4F2E-9C09-F72B831504D0}" type="slidenum">
              <a:rPr lang="en-GB" smtClean="0"/>
              <a:t>‹#›</a:t>
            </a:fld>
            <a:endParaRPr lang="en-GB"/>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AF1634B-26FD-4193-86C6-3418B2883D3F}" type="datetimeFigureOut">
              <a:rPr lang="en-GB" smtClean="0"/>
              <a:t>11/05/2020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DA8829-D988-4F2E-9C09-F72B831504D0}" type="slidenum">
              <a:rPr lang="en-GB" smtClean="0"/>
              <a:t>‹#›</a:t>
            </a:fld>
            <a:endParaRPr lang="en-GB"/>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BAF1634B-26FD-4193-86C6-3418B2883D3F}" type="datetimeFigureOut">
              <a:rPr lang="en-GB" smtClean="0"/>
              <a:t>11/05/2020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9DA8829-D988-4F2E-9C09-F72B831504D0}" type="slidenum">
              <a:rPr lang="en-GB" smtClean="0"/>
              <a:t>‹#›</a:t>
            </a:fld>
            <a:endParaRPr lang="en-GB"/>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BAF1634B-26FD-4193-86C6-3418B2883D3F}" type="datetimeFigureOut">
              <a:rPr lang="en-GB" smtClean="0"/>
              <a:t>11/05/2020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9DA8829-D988-4F2E-9C09-F72B831504D0}"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F1634B-26FD-4193-86C6-3418B2883D3F}" type="datetimeFigureOut">
              <a:rPr lang="en-GB" smtClean="0"/>
              <a:t>11/05/2020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9DA8829-D988-4F2E-9C09-F72B831504D0}" type="slidenum">
              <a:rPr lang="en-GB" smtClean="0"/>
              <a:t>‹#›</a:t>
            </a:fld>
            <a:endParaRPr lang="en-GB"/>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AF1634B-26FD-4193-86C6-3418B2883D3F}" type="datetimeFigureOut">
              <a:rPr lang="en-GB" smtClean="0"/>
              <a:t>11/05/2020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9DA8829-D988-4F2E-9C09-F72B831504D0}"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F1634B-26FD-4193-86C6-3418B2883D3F}" type="datetimeFigureOut">
              <a:rPr lang="en-GB" smtClean="0"/>
              <a:t>11/05/2020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9DA8829-D988-4F2E-9C09-F72B831504D0}" type="slidenum">
              <a:rPr lang="en-GB" smtClean="0"/>
              <a:t>‹#›</a:t>
            </a:fld>
            <a:endParaRPr lang="en-GB"/>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F1634B-26FD-4193-86C6-3418B2883D3F}" type="datetimeFigureOut">
              <a:rPr lang="en-GB" smtClean="0"/>
              <a:t>11/05/2020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9DA8829-D988-4F2E-9C09-F72B831504D0}"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BAF1634B-26FD-4193-86C6-3418B2883D3F}" type="datetimeFigureOut">
              <a:rPr lang="en-GB" smtClean="0"/>
              <a:t>11/05/2020</a:t>
            </a:fld>
            <a:endParaRPr lang="en-GB"/>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GB"/>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D9DA8829-D988-4F2E-9C09-F72B831504D0}"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g"/><Relationship Id="rId7" Type="http://schemas.openxmlformats.org/officeDocument/2006/relationships/image" Target="../media/image22.jpeg"/><Relationship Id="rId2"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17503" y="1207872"/>
            <a:ext cx="6400800" cy="1295400"/>
          </a:xfrm>
        </p:spPr>
        <p:txBody>
          <a:bodyPr>
            <a:normAutofit/>
          </a:bodyPr>
          <a:lstStyle/>
          <a:p>
            <a:r>
              <a:rPr lang="en-GB" sz="6600" b="1" dirty="0" smtClean="0"/>
              <a:t>GCSE DRAMA</a:t>
            </a:r>
            <a:endParaRPr lang="en-GB" sz="6600" b="1" dirty="0"/>
          </a:p>
        </p:txBody>
      </p:sp>
      <p:sp>
        <p:nvSpPr>
          <p:cNvPr id="3" name="Subtitle 2"/>
          <p:cNvSpPr>
            <a:spLocks noGrp="1"/>
          </p:cNvSpPr>
          <p:nvPr>
            <p:ph type="subTitle" idx="1"/>
          </p:nvPr>
        </p:nvSpPr>
        <p:spPr>
          <a:xfrm>
            <a:off x="1371600" y="3429000"/>
            <a:ext cx="6400800" cy="1872208"/>
          </a:xfrm>
        </p:spPr>
        <p:txBody>
          <a:bodyPr>
            <a:noAutofit/>
          </a:bodyPr>
          <a:lstStyle/>
          <a:p>
            <a:r>
              <a:rPr lang="en-GB" sz="2800" dirty="0" err="1" smtClean="0">
                <a:latin typeface="Arial Rounded MT Bold" panose="020F0704030504030204" pitchFamily="34" charset="0"/>
              </a:rPr>
              <a:t>Eduqas</a:t>
            </a:r>
            <a:endParaRPr lang="en-GB" sz="2800" dirty="0" smtClean="0">
              <a:latin typeface="Arial Rounded MT Bold" panose="020F0704030504030204" pitchFamily="34" charset="0"/>
            </a:endParaRPr>
          </a:p>
          <a:p>
            <a:r>
              <a:rPr lang="en-GB" sz="2800" dirty="0" smtClean="0">
                <a:latin typeface="Arial Rounded MT Bold" panose="020F0704030504030204" pitchFamily="34" charset="0"/>
              </a:rPr>
              <a:t>3 components</a:t>
            </a:r>
          </a:p>
          <a:p>
            <a:r>
              <a:rPr lang="en-GB" sz="2800" dirty="0" smtClean="0">
                <a:latin typeface="Arial Rounded MT Bold" panose="020F0704030504030204" pitchFamily="34" charset="0"/>
              </a:rPr>
              <a:t>(2 practical exams, 1 written exam)</a:t>
            </a:r>
            <a:endParaRPr lang="en-GB" sz="2800" dirty="0">
              <a:latin typeface="Arial Rounded MT Bold" panose="020F0704030504030204" pitchFamily="34" charset="0"/>
            </a:endParaRPr>
          </a:p>
        </p:txBody>
      </p:sp>
      <p:sp>
        <p:nvSpPr>
          <p:cNvPr id="4" name="AutoShape 2" descr="Chauncy School on Vime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Chauncy School on Vime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1386" y="21404"/>
            <a:ext cx="1462576" cy="2393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619672" cy="2414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23070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1412776"/>
            <a:ext cx="6400800" cy="685800"/>
          </a:xfrm>
        </p:spPr>
        <p:txBody>
          <a:bodyPr>
            <a:normAutofit fontScale="90000"/>
          </a:bodyPr>
          <a:lstStyle/>
          <a:p>
            <a:r>
              <a:rPr lang="en-GB" dirty="0" smtClean="0">
                <a:latin typeface="Arial Rounded MT Bold" panose="020F0704030504030204" pitchFamily="34" charset="0"/>
              </a:rPr>
              <a:t>Component 1- written work</a:t>
            </a:r>
            <a:endParaRPr lang="en-GB" dirty="0">
              <a:latin typeface="Arial Rounded MT Bold" panose="020F0704030504030204" pitchFamily="34" charset="0"/>
            </a:endParaRPr>
          </a:p>
        </p:txBody>
      </p:sp>
      <p:sp>
        <p:nvSpPr>
          <p:cNvPr id="3" name="Content Placeholder 2"/>
          <p:cNvSpPr>
            <a:spLocks noGrp="1"/>
          </p:cNvSpPr>
          <p:nvPr>
            <p:ph idx="1"/>
          </p:nvPr>
        </p:nvSpPr>
        <p:spPr>
          <a:solidFill>
            <a:schemeClr val="bg1"/>
          </a:solidFill>
        </p:spPr>
        <p:txBody>
          <a:bodyPr>
            <a:normAutofit fontScale="85000" lnSpcReduction="10000"/>
          </a:bodyPr>
          <a:lstStyle/>
          <a:p>
            <a:r>
              <a:rPr lang="en-GB" dirty="0" smtClean="0">
                <a:latin typeface="Arial Rounded MT Bold" panose="020F0704030504030204" pitchFamily="34" charset="0"/>
              </a:rPr>
              <a:t>This component also requires  a supporting portfolio which focuses on key moments of the process and you are encouraged to use photographs, grids and diagrams to help show the creativity. </a:t>
            </a:r>
          </a:p>
          <a:p>
            <a:pPr indent="0">
              <a:buNone/>
            </a:pPr>
            <a:r>
              <a:rPr lang="en-GB" dirty="0" smtClean="0">
                <a:latin typeface="Arial Rounded MT Bold" panose="020F0704030504030204" pitchFamily="34" charset="0"/>
              </a:rPr>
              <a:t>Maximum 900 words.</a:t>
            </a:r>
          </a:p>
          <a:p>
            <a:r>
              <a:rPr lang="en-GB" dirty="0" smtClean="0">
                <a:latin typeface="Arial Rounded MT Bold" panose="020F0704030504030204" pitchFamily="34" charset="0"/>
              </a:rPr>
              <a:t>In addition to this, you will also have to complete an 1 hour 30 controlled assessment after the exam to complete an evaluation of the performance. No word limit – just what you can complete in the allocated time.</a:t>
            </a:r>
            <a:endParaRPr lang="en-GB" dirty="0">
              <a:latin typeface="Arial Rounded MT Bold" panose="020F0704030504030204" pitchFamily="34" charset="0"/>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557" t="7576" r="30498" b="7998"/>
          <a:stretch/>
        </p:blipFill>
        <p:spPr bwMode="auto">
          <a:xfrm>
            <a:off x="179513" y="34213"/>
            <a:ext cx="4784374" cy="482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4187" t="7447" r="15135" b="8376"/>
          <a:stretch/>
        </p:blipFill>
        <p:spPr bwMode="auto">
          <a:xfrm>
            <a:off x="2603411" y="56614"/>
            <a:ext cx="6589485" cy="4412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4122" t="9636" r="14929" b="8990"/>
          <a:stretch/>
        </p:blipFill>
        <p:spPr bwMode="auto">
          <a:xfrm>
            <a:off x="171062" y="2719984"/>
            <a:ext cx="6705601" cy="4138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14296" t="8588" r="15189" b="15197"/>
          <a:stretch/>
        </p:blipFill>
        <p:spPr bwMode="auto">
          <a:xfrm>
            <a:off x="2613148" y="2849262"/>
            <a:ext cx="6618514" cy="4021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4086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051"/>
                                        </p:tgtEl>
                                        <p:attrNameLst>
                                          <p:attrName>style.visibility</p:attrName>
                                        </p:attrNameLst>
                                      </p:cBhvr>
                                      <p:to>
                                        <p:strVal val="visible"/>
                                      </p:to>
                                    </p:set>
                                    <p:animEffect transition="in" filter="wipe(down)">
                                      <p:cBhvr>
                                        <p:cTn id="14" dur="500"/>
                                        <p:tgtEl>
                                          <p:spTgt spid="2051"/>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2052"/>
                                        </p:tgtEl>
                                        <p:attrNameLst>
                                          <p:attrName>style.visibility</p:attrName>
                                        </p:attrNameLst>
                                      </p:cBhvr>
                                      <p:to>
                                        <p:strVal val="visible"/>
                                      </p:to>
                                    </p:set>
                                    <p:animEffect transition="in" filter="wheel(1)">
                                      <p:cBhvr>
                                        <p:cTn id="19" dur="2000"/>
                                        <p:tgtEl>
                                          <p:spTgt spid="2052"/>
                                        </p:tgtEl>
                                      </p:cBhvr>
                                    </p:animEffect>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nodeType="clickEffect">
                                  <p:stCondLst>
                                    <p:cond delay="0"/>
                                  </p:stCondLst>
                                  <p:childTnLst>
                                    <p:set>
                                      <p:cBhvr>
                                        <p:cTn id="23" dur="1" fill="hold">
                                          <p:stCondLst>
                                            <p:cond delay="0"/>
                                          </p:stCondLst>
                                        </p:cTn>
                                        <p:tgtEl>
                                          <p:spTgt spid="2053"/>
                                        </p:tgtEl>
                                        <p:attrNameLst>
                                          <p:attrName>style.visibility</p:attrName>
                                        </p:attrNameLst>
                                      </p:cBhvr>
                                      <p:to>
                                        <p:strVal val="visible"/>
                                      </p:to>
                                    </p:set>
                                    <p:animEffect transition="in" filter="fade">
                                      <p:cBhvr>
                                        <p:cTn id="24" dur="2000"/>
                                        <p:tgtEl>
                                          <p:spTgt spid="2053"/>
                                        </p:tgtEl>
                                      </p:cBhvr>
                                    </p:animEffect>
                                    <p:anim calcmode="lin" valueType="num">
                                      <p:cBhvr>
                                        <p:cTn id="25" dur="2000" fill="hold"/>
                                        <p:tgtEl>
                                          <p:spTgt spid="2053"/>
                                        </p:tgtEl>
                                        <p:attrNameLst>
                                          <p:attrName>ppt_w</p:attrName>
                                        </p:attrNameLst>
                                      </p:cBhvr>
                                      <p:tavLst>
                                        <p:tav tm="0" fmla="#ppt_w*sin(2.5*pi*$)">
                                          <p:val>
                                            <p:fltVal val="0"/>
                                          </p:val>
                                        </p:tav>
                                        <p:tav tm="100000">
                                          <p:val>
                                            <p:fltVal val="1"/>
                                          </p:val>
                                        </p:tav>
                                      </p:tavLst>
                                    </p:anim>
                                    <p:anim calcmode="lin" valueType="num">
                                      <p:cBhvr>
                                        <p:cTn id="26" dur="2000" fill="hold"/>
                                        <p:tgtEl>
                                          <p:spTgt spid="205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Rounded MT Bold" panose="020F0704030504030204" pitchFamily="34" charset="0"/>
              </a:rPr>
              <a:t>Component 2</a:t>
            </a:r>
            <a:endParaRPr lang="en-GB" dirty="0">
              <a:latin typeface="Arial Rounded MT Bold" panose="020F0704030504030204" pitchFamily="34" charset="0"/>
            </a:endParaRPr>
          </a:p>
        </p:txBody>
      </p:sp>
      <p:sp>
        <p:nvSpPr>
          <p:cNvPr id="3" name="Content Placeholder 2"/>
          <p:cNvSpPr>
            <a:spLocks noGrp="1"/>
          </p:cNvSpPr>
          <p:nvPr>
            <p:ph idx="1"/>
          </p:nvPr>
        </p:nvSpPr>
        <p:spPr>
          <a:solidFill>
            <a:schemeClr val="bg1"/>
          </a:solidFill>
        </p:spPr>
        <p:txBody>
          <a:bodyPr/>
          <a:lstStyle/>
          <a:p>
            <a:pPr indent="0">
              <a:buNone/>
            </a:pPr>
            <a:r>
              <a:rPr lang="en-GB" dirty="0" smtClean="0">
                <a:latin typeface="Arial Rounded MT Bold" panose="020F0704030504030204" pitchFamily="34" charset="0"/>
              </a:rPr>
              <a:t>20% </a:t>
            </a:r>
            <a:r>
              <a:rPr lang="en-GB" b="1" u="sng" dirty="0" smtClean="0">
                <a:latin typeface="Arial Rounded MT Bold" panose="020F0704030504030204" pitchFamily="34" charset="0"/>
              </a:rPr>
              <a:t>Performing from a text </a:t>
            </a:r>
          </a:p>
          <a:p>
            <a:r>
              <a:rPr lang="en-GB" dirty="0" smtClean="0">
                <a:latin typeface="Arial Rounded MT Bold" panose="020F0704030504030204" pitchFamily="34" charset="0"/>
              </a:rPr>
              <a:t>For this component you have to explore, learn and perform a role for performance in small groups. You have to perform 2 short extracts from the same play which is performed to an audience and an external examiner.</a:t>
            </a:r>
            <a:endParaRPr lang="en-GB" dirty="0">
              <a:latin typeface="Arial Rounded MT Bold" panose="020F070403050403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9262" y="1124744"/>
            <a:ext cx="6588224" cy="4941168"/>
          </a:xfrm>
          <a:prstGeom prst="rect">
            <a:avLst/>
          </a:prstGeom>
        </p:spPr>
      </p:pic>
    </p:spTree>
    <p:extLst>
      <p:ext uri="{BB962C8B-B14F-4D97-AF65-F5344CB8AC3E}">
        <p14:creationId xmlns:p14="http://schemas.microsoft.com/office/powerpoint/2010/main" val="274995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1052736"/>
            <a:ext cx="6400800" cy="685800"/>
          </a:xfrm>
        </p:spPr>
        <p:txBody>
          <a:bodyPr/>
          <a:lstStyle/>
          <a:p>
            <a:r>
              <a:rPr lang="en-GB" dirty="0" smtClean="0">
                <a:latin typeface="Arial Rounded MT Bold" panose="020F0704030504030204" pitchFamily="34" charset="0"/>
              </a:rPr>
              <a:t>Component </a:t>
            </a:r>
            <a:r>
              <a:rPr lang="en-GB" dirty="0">
                <a:latin typeface="Arial Rounded MT Bold" panose="020F0704030504030204" pitchFamily="34" charset="0"/>
              </a:rPr>
              <a:t>3</a:t>
            </a:r>
          </a:p>
        </p:txBody>
      </p:sp>
      <p:sp>
        <p:nvSpPr>
          <p:cNvPr id="3" name="Content Placeholder 2"/>
          <p:cNvSpPr>
            <a:spLocks noGrp="1"/>
          </p:cNvSpPr>
          <p:nvPr>
            <p:ph idx="1"/>
          </p:nvPr>
        </p:nvSpPr>
        <p:spPr>
          <a:xfrm>
            <a:off x="1043608" y="1700808"/>
            <a:ext cx="7200800" cy="4248472"/>
          </a:xfrm>
          <a:solidFill>
            <a:schemeClr val="bg1"/>
          </a:solidFill>
        </p:spPr>
        <p:txBody>
          <a:bodyPr>
            <a:normAutofit fontScale="77500" lnSpcReduction="20000"/>
          </a:bodyPr>
          <a:lstStyle/>
          <a:p>
            <a:pPr indent="0">
              <a:buNone/>
            </a:pPr>
            <a:r>
              <a:rPr lang="en-GB" dirty="0" smtClean="0">
                <a:latin typeface="Arial Rounded MT Bold" panose="020F0704030504030204" pitchFamily="34" charset="0"/>
              </a:rPr>
              <a:t>40% </a:t>
            </a:r>
            <a:r>
              <a:rPr lang="en-GB" b="1" u="sng" dirty="0" smtClean="0">
                <a:latin typeface="Arial Rounded MT Bold" panose="020F0704030504030204" pitchFamily="34" charset="0"/>
              </a:rPr>
              <a:t>Interpreting theatre</a:t>
            </a:r>
          </a:p>
          <a:p>
            <a:r>
              <a:rPr lang="en-GB" dirty="0" smtClean="0">
                <a:latin typeface="Arial Rounded MT Bold" panose="020F0704030504030204" pitchFamily="34" charset="0"/>
              </a:rPr>
              <a:t>Although this is preparation for the written exam – this is mostly taught practically.  The questions in the exam ask you to think as either an actor, a director or a designer so we therefore have to explore the play practically to do this.  We explore the play as an </a:t>
            </a:r>
            <a:r>
              <a:rPr lang="en-GB" b="1" dirty="0" smtClean="0">
                <a:latin typeface="Arial Rounded MT Bold" panose="020F0704030504030204" pitchFamily="34" charset="0"/>
              </a:rPr>
              <a:t>actor</a:t>
            </a:r>
            <a:r>
              <a:rPr lang="en-GB" dirty="0" smtClean="0">
                <a:latin typeface="Arial Rounded MT Bold" panose="020F0704030504030204" pitchFamily="34" charset="0"/>
              </a:rPr>
              <a:t> by playing the roles, as a </a:t>
            </a:r>
            <a:r>
              <a:rPr lang="en-GB" b="1" dirty="0" smtClean="0">
                <a:latin typeface="Arial Rounded MT Bold" panose="020F0704030504030204" pitchFamily="34" charset="0"/>
              </a:rPr>
              <a:t>director </a:t>
            </a:r>
            <a:r>
              <a:rPr lang="en-GB" dirty="0" smtClean="0">
                <a:latin typeface="Arial Rounded MT Bold" panose="020F0704030504030204" pitchFamily="34" charset="0"/>
              </a:rPr>
              <a:t>by exploring practical rehearsal techniques which help us to understand the character or the themes within the play better and as a </a:t>
            </a:r>
            <a:r>
              <a:rPr lang="en-GB" b="1" dirty="0" smtClean="0">
                <a:latin typeface="Arial Rounded MT Bold" panose="020F0704030504030204" pitchFamily="34" charset="0"/>
              </a:rPr>
              <a:t>designer</a:t>
            </a:r>
            <a:r>
              <a:rPr lang="en-GB" dirty="0" smtClean="0">
                <a:latin typeface="Arial Rounded MT Bold" panose="020F0704030504030204" pitchFamily="34" charset="0"/>
              </a:rPr>
              <a:t> by experimenting with the lighting, sound, staging and costume designing.</a:t>
            </a:r>
          </a:p>
          <a:p>
            <a:r>
              <a:rPr lang="en-GB" dirty="0" smtClean="0">
                <a:latin typeface="Arial Rounded MT Bold" panose="020F0704030504030204" pitchFamily="34" charset="0"/>
              </a:rPr>
              <a:t>The exam questions can range from 1 mark to 15 minutes and after the ideas are explored practically – I then translate how to adapt what we have just done practically and turn it into a written question and answer.  This is completed as a plenary exercise, a homework exercise or a following starter activity.</a:t>
            </a:r>
          </a:p>
          <a:p>
            <a:r>
              <a:rPr lang="en-GB" dirty="0" smtClean="0">
                <a:latin typeface="Arial Rounded MT Bold" panose="020F0704030504030204" pitchFamily="34" charset="0"/>
              </a:rPr>
              <a:t>The second part of the exam is reviewing a piece of theatre which is covered in detail after our visit to the theatre. </a:t>
            </a:r>
            <a:endParaRPr lang="en-GB" dirty="0">
              <a:latin typeface="Arial Rounded MT Bold" panose="020F070403050403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401282">
            <a:off x="846127" y="2149814"/>
            <a:ext cx="2427138" cy="390810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2564904"/>
            <a:ext cx="3438800" cy="2288365"/>
          </a:xfrm>
          <a:prstGeom prst="rect">
            <a:avLst/>
          </a:prstGeom>
        </p:spPr>
      </p:pic>
    </p:spTree>
    <p:extLst>
      <p:ext uri="{BB962C8B-B14F-4D97-AF65-F5344CB8AC3E}">
        <p14:creationId xmlns:p14="http://schemas.microsoft.com/office/powerpoint/2010/main" val="4288328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80">
                                          <p:stCondLst>
                                            <p:cond delay="0"/>
                                          </p:stCondLst>
                                        </p:cTn>
                                        <p:tgtEl>
                                          <p:spTgt spid="5"/>
                                        </p:tgtEl>
                                      </p:cBhvr>
                                    </p:animEffect>
                                    <p:anim calcmode="lin" valueType="num">
                                      <p:cBhvr>
                                        <p:cTn id="1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0" dur="26">
                                          <p:stCondLst>
                                            <p:cond delay="650"/>
                                          </p:stCondLst>
                                        </p:cTn>
                                        <p:tgtEl>
                                          <p:spTgt spid="5"/>
                                        </p:tgtEl>
                                      </p:cBhvr>
                                      <p:to x="100000" y="60000"/>
                                    </p:animScale>
                                    <p:animScale>
                                      <p:cBhvr>
                                        <p:cTn id="21" dur="166" decel="50000">
                                          <p:stCondLst>
                                            <p:cond delay="676"/>
                                          </p:stCondLst>
                                        </p:cTn>
                                        <p:tgtEl>
                                          <p:spTgt spid="5"/>
                                        </p:tgtEl>
                                      </p:cBhvr>
                                      <p:to x="100000" y="100000"/>
                                    </p:animScale>
                                    <p:animScale>
                                      <p:cBhvr>
                                        <p:cTn id="22" dur="26">
                                          <p:stCondLst>
                                            <p:cond delay="1312"/>
                                          </p:stCondLst>
                                        </p:cTn>
                                        <p:tgtEl>
                                          <p:spTgt spid="5"/>
                                        </p:tgtEl>
                                      </p:cBhvr>
                                      <p:to x="100000" y="80000"/>
                                    </p:animScale>
                                    <p:animScale>
                                      <p:cBhvr>
                                        <p:cTn id="23" dur="166" decel="50000">
                                          <p:stCondLst>
                                            <p:cond delay="1338"/>
                                          </p:stCondLst>
                                        </p:cTn>
                                        <p:tgtEl>
                                          <p:spTgt spid="5"/>
                                        </p:tgtEl>
                                      </p:cBhvr>
                                      <p:to x="100000" y="100000"/>
                                    </p:animScale>
                                    <p:animScale>
                                      <p:cBhvr>
                                        <p:cTn id="24" dur="26">
                                          <p:stCondLst>
                                            <p:cond delay="1642"/>
                                          </p:stCondLst>
                                        </p:cTn>
                                        <p:tgtEl>
                                          <p:spTgt spid="5"/>
                                        </p:tgtEl>
                                      </p:cBhvr>
                                      <p:to x="100000" y="90000"/>
                                    </p:animScale>
                                    <p:animScale>
                                      <p:cBhvr>
                                        <p:cTn id="25" dur="166" decel="50000">
                                          <p:stCondLst>
                                            <p:cond delay="1668"/>
                                          </p:stCondLst>
                                        </p:cTn>
                                        <p:tgtEl>
                                          <p:spTgt spid="5"/>
                                        </p:tgtEl>
                                      </p:cBhvr>
                                      <p:to x="100000" y="100000"/>
                                    </p:animScale>
                                    <p:animScale>
                                      <p:cBhvr>
                                        <p:cTn id="26" dur="26">
                                          <p:stCondLst>
                                            <p:cond delay="1808"/>
                                          </p:stCondLst>
                                        </p:cTn>
                                        <p:tgtEl>
                                          <p:spTgt spid="5"/>
                                        </p:tgtEl>
                                      </p:cBhvr>
                                      <p:to x="100000" y="95000"/>
                                    </p:animScale>
                                    <p:animScale>
                                      <p:cBhvr>
                                        <p:cTn id="27"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1484784"/>
            <a:ext cx="6400800" cy="685800"/>
          </a:xfrm>
        </p:spPr>
        <p:txBody>
          <a:bodyPr>
            <a:normAutofit fontScale="90000"/>
          </a:bodyPr>
          <a:lstStyle/>
          <a:p>
            <a:r>
              <a:rPr lang="en-GB" dirty="0" smtClean="0">
                <a:latin typeface="Arial Rounded MT Bold" panose="020F0704030504030204" pitchFamily="34" charset="0"/>
              </a:rPr>
              <a:t>Is this the course for you?</a:t>
            </a:r>
            <a:endParaRPr lang="en-GB" dirty="0">
              <a:latin typeface="Arial Rounded MT Bold" panose="020F0704030504030204" pitchFamily="34" charset="0"/>
            </a:endParaRPr>
          </a:p>
        </p:txBody>
      </p:sp>
      <p:sp>
        <p:nvSpPr>
          <p:cNvPr id="3" name="Content Placeholder 2"/>
          <p:cNvSpPr>
            <a:spLocks noGrp="1"/>
          </p:cNvSpPr>
          <p:nvPr>
            <p:ph idx="1"/>
          </p:nvPr>
        </p:nvSpPr>
        <p:spPr>
          <a:solidFill>
            <a:schemeClr val="bg1"/>
          </a:solidFill>
        </p:spPr>
        <p:txBody>
          <a:bodyPr/>
          <a:lstStyle/>
          <a:p>
            <a:pPr indent="0">
              <a:buNone/>
            </a:pPr>
            <a:r>
              <a:rPr lang="en-GB" dirty="0" smtClean="0">
                <a:latin typeface="Arial Rounded MT Bold" panose="020F0704030504030204" pitchFamily="34" charset="0"/>
              </a:rPr>
              <a:t>If you enjoy practical work, performing, being creative, working collaboratively, going to the theatre, exploring plays and character or have an interest in the ‘behind the scenes’ in the world of theatre…</a:t>
            </a:r>
          </a:p>
          <a:p>
            <a:pPr indent="0">
              <a:buNone/>
            </a:pPr>
            <a:r>
              <a:rPr lang="en-GB" dirty="0" smtClean="0">
                <a:latin typeface="Arial Rounded MT Bold" panose="020F0704030504030204" pitchFamily="34" charset="0"/>
              </a:rPr>
              <a:t>…….then this is the course for you.</a:t>
            </a:r>
            <a:endParaRPr lang="en-GB" dirty="0">
              <a:latin typeface="Arial Rounded MT Bold" panose="020F0704030504030204" pitchFamily="34" charset="0"/>
            </a:endParaRPr>
          </a:p>
        </p:txBody>
      </p:sp>
    </p:spTree>
    <p:extLst>
      <p:ext uri="{BB962C8B-B14F-4D97-AF65-F5344CB8AC3E}">
        <p14:creationId xmlns:p14="http://schemas.microsoft.com/office/powerpoint/2010/main" val="13183028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Rounded MT Bold" panose="020F0704030504030204" pitchFamily="34" charset="0"/>
              </a:rPr>
              <a:t>overview</a:t>
            </a:r>
            <a:endParaRPr lang="en-GB" dirty="0">
              <a:latin typeface="Arial Rounded MT Bold" panose="020F0704030504030204" pitchFamily="34" charset="0"/>
            </a:endParaRPr>
          </a:p>
        </p:txBody>
      </p:sp>
      <p:sp>
        <p:nvSpPr>
          <p:cNvPr id="3" name="Content Placeholder 2"/>
          <p:cNvSpPr>
            <a:spLocks noGrp="1"/>
          </p:cNvSpPr>
          <p:nvPr>
            <p:ph idx="1"/>
          </p:nvPr>
        </p:nvSpPr>
        <p:spPr>
          <a:xfrm>
            <a:off x="1043608" y="2348880"/>
            <a:ext cx="7200800" cy="3281537"/>
          </a:xfrm>
          <a:solidFill>
            <a:schemeClr val="bg1"/>
          </a:solidFill>
        </p:spPr>
        <p:txBody>
          <a:bodyPr>
            <a:normAutofit fontScale="85000" lnSpcReduction="10000"/>
          </a:bodyPr>
          <a:lstStyle/>
          <a:p>
            <a:r>
              <a:rPr lang="en-GB" b="1" u="sng" dirty="0" smtClean="0">
                <a:latin typeface="Arial Rounded MT Bold" panose="020F0704030504030204" pitchFamily="34" charset="0"/>
              </a:rPr>
              <a:t>Component 1:  </a:t>
            </a:r>
            <a:r>
              <a:rPr lang="en-GB" dirty="0" smtClean="0">
                <a:latin typeface="Arial Rounded MT Bold" panose="020F0704030504030204" pitchFamily="34" charset="0"/>
              </a:rPr>
              <a:t>Devising Theatre 40% </a:t>
            </a:r>
          </a:p>
          <a:p>
            <a:pPr indent="0">
              <a:buNone/>
            </a:pPr>
            <a:r>
              <a:rPr lang="en-GB" dirty="0" smtClean="0">
                <a:latin typeface="Arial Rounded MT Bold" panose="020F0704030504030204" pitchFamily="34" charset="0"/>
              </a:rPr>
              <a:t>(creating a piece of drama in a group from a stimulus such as a picture, piece of music, quote or theme This is to be performed to an audience using a practitioner influence)</a:t>
            </a:r>
          </a:p>
          <a:p>
            <a:r>
              <a:rPr lang="en-GB" b="1" u="sng" dirty="0" smtClean="0">
                <a:latin typeface="Arial Rounded MT Bold" panose="020F0704030504030204" pitchFamily="34" charset="0"/>
              </a:rPr>
              <a:t>Component 2 : </a:t>
            </a:r>
            <a:r>
              <a:rPr lang="en-GB" dirty="0" smtClean="0">
                <a:latin typeface="Arial Rounded MT Bold" panose="020F0704030504030204" pitchFamily="34" charset="0"/>
              </a:rPr>
              <a:t>Performing from a text  20%</a:t>
            </a:r>
          </a:p>
          <a:p>
            <a:pPr indent="0">
              <a:buNone/>
            </a:pPr>
            <a:r>
              <a:rPr lang="en-GB" dirty="0" smtClean="0">
                <a:latin typeface="Arial Rounded MT Bold" panose="020F0704030504030204" pitchFamily="34" charset="0"/>
              </a:rPr>
              <a:t>(Perform 2 short extracts from a play text in a small group to an audience and a visiting examiner)</a:t>
            </a:r>
          </a:p>
          <a:p>
            <a:r>
              <a:rPr lang="en-GB" b="1" u="sng" dirty="0" smtClean="0">
                <a:latin typeface="Arial Rounded MT Bold" panose="020F0704030504030204" pitchFamily="34" charset="0"/>
              </a:rPr>
              <a:t>Component 3:  </a:t>
            </a:r>
            <a:r>
              <a:rPr lang="en-GB" dirty="0" smtClean="0">
                <a:latin typeface="Arial Rounded MT Bold" panose="020F0704030504030204" pitchFamily="34" charset="0"/>
              </a:rPr>
              <a:t>Interpreting theatre  40% </a:t>
            </a:r>
          </a:p>
          <a:p>
            <a:pPr indent="0">
              <a:buNone/>
            </a:pPr>
            <a:r>
              <a:rPr lang="en-GB" dirty="0" smtClean="0">
                <a:latin typeface="Arial Rounded MT Bold" panose="020F0704030504030204" pitchFamily="34" charset="0"/>
              </a:rPr>
              <a:t>(Written Exam – study of one play text and a live theatre evaluation)</a:t>
            </a:r>
            <a:endParaRPr lang="en-GB" dirty="0">
              <a:latin typeface="Arial Rounded MT Bold" panose="020F0704030504030204" pitchFamily="34" charset="0"/>
            </a:endParaRPr>
          </a:p>
        </p:txBody>
      </p:sp>
    </p:spTree>
    <p:extLst>
      <p:ext uri="{BB962C8B-B14F-4D97-AF65-F5344CB8AC3E}">
        <p14:creationId xmlns:p14="http://schemas.microsoft.com/office/powerpoint/2010/main" val="27816474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Rounded MT Bold" panose="020F0704030504030204" pitchFamily="34" charset="0"/>
              </a:rPr>
              <a:t>Why choose drama?</a:t>
            </a:r>
            <a:endParaRPr lang="en-GB" dirty="0">
              <a:latin typeface="Arial Rounded MT Bold" panose="020F0704030504030204" pitchFamily="34" charset="0"/>
            </a:endParaRPr>
          </a:p>
        </p:txBody>
      </p:sp>
      <p:sp>
        <p:nvSpPr>
          <p:cNvPr id="3" name="Content Placeholder 2"/>
          <p:cNvSpPr>
            <a:spLocks noGrp="1"/>
          </p:cNvSpPr>
          <p:nvPr>
            <p:ph idx="1"/>
          </p:nvPr>
        </p:nvSpPr>
        <p:spPr>
          <a:xfrm>
            <a:off x="1043608" y="2438400"/>
            <a:ext cx="6984776" cy="3222848"/>
          </a:xfrm>
          <a:solidFill>
            <a:schemeClr val="bg1"/>
          </a:solidFill>
        </p:spPr>
        <p:txBody>
          <a:bodyPr>
            <a:normAutofit fontScale="77500" lnSpcReduction="20000"/>
          </a:bodyPr>
          <a:lstStyle/>
          <a:p>
            <a:r>
              <a:rPr lang="en-GB" dirty="0" smtClean="0">
                <a:latin typeface="Arial Rounded MT Bold" panose="020F0704030504030204" pitchFamily="34" charset="0"/>
              </a:rPr>
              <a:t>Most lessons are practical</a:t>
            </a:r>
          </a:p>
          <a:p>
            <a:r>
              <a:rPr lang="en-GB" dirty="0" smtClean="0">
                <a:latin typeface="Arial Rounded MT Bold" panose="020F0704030504030204" pitchFamily="34" charset="0"/>
              </a:rPr>
              <a:t>Project and group work</a:t>
            </a:r>
          </a:p>
          <a:p>
            <a:r>
              <a:rPr lang="en-GB" dirty="0" smtClean="0">
                <a:latin typeface="Arial Rounded MT Bold" panose="020F0704030504030204" pitchFamily="34" charset="0"/>
              </a:rPr>
              <a:t>Visits to the theatre</a:t>
            </a:r>
          </a:p>
          <a:p>
            <a:r>
              <a:rPr lang="en-GB" dirty="0" smtClean="0">
                <a:latin typeface="Arial Rounded MT Bold" panose="020F0704030504030204" pitchFamily="34" charset="0"/>
              </a:rPr>
              <a:t>You will be an audience member for other GCSE and A level  Drama exams so you can get a feel of what the exam will be like for yourself and see outstanding levels of work from your peers</a:t>
            </a:r>
          </a:p>
          <a:p>
            <a:r>
              <a:rPr lang="en-GB" dirty="0" smtClean="0">
                <a:latin typeface="Arial Rounded MT Bold" panose="020F0704030504030204" pitchFamily="34" charset="0"/>
              </a:rPr>
              <a:t>You will get to explore drama and theatre as a director, actor and designer</a:t>
            </a:r>
          </a:p>
          <a:p>
            <a:r>
              <a:rPr lang="en-GB" dirty="0" smtClean="0">
                <a:latin typeface="Arial Rounded MT Bold" panose="020F0704030504030204" pitchFamily="34" charset="0"/>
              </a:rPr>
              <a:t>It can increase your confidence</a:t>
            </a:r>
          </a:p>
          <a:p>
            <a:r>
              <a:rPr lang="en-GB" dirty="0" smtClean="0">
                <a:latin typeface="Arial Rounded MT Bold" panose="020F0704030504030204" pitchFamily="34" charset="0"/>
              </a:rPr>
              <a:t>You learn skills in drama that are useful in all aspects of life</a:t>
            </a:r>
            <a:endParaRPr lang="en-GB" dirty="0">
              <a:latin typeface="Arial Rounded MT Bold" panose="020F0704030504030204" pitchFamily="34" charset="0"/>
            </a:endParaRPr>
          </a:p>
        </p:txBody>
      </p:sp>
    </p:spTree>
    <p:extLst>
      <p:ext uri="{BB962C8B-B14F-4D97-AF65-F5344CB8AC3E}">
        <p14:creationId xmlns:p14="http://schemas.microsoft.com/office/powerpoint/2010/main" val="11641960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Rounded MT Bold" panose="020F0704030504030204" pitchFamily="34" charset="0"/>
              </a:rPr>
              <a:t>Theatre trips</a:t>
            </a:r>
            <a:endParaRPr lang="en-GB" dirty="0">
              <a:latin typeface="Arial Rounded MT Bold" panose="020F0704030504030204" pitchFamily="34"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20817982">
            <a:off x="-361205" y="1591921"/>
            <a:ext cx="3538348" cy="3782934"/>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3779" y="-296488"/>
            <a:ext cx="3098093" cy="433733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6582" y="3573016"/>
            <a:ext cx="3652488" cy="3652488"/>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206456">
            <a:off x="5377122" y="545410"/>
            <a:ext cx="3228539" cy="4157967"/>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288963">
            <a:off x="5823552" y="2300032"/>
            <a:ext cx="3147010" cy="4272107"/>
          </a:xfrm>
          <a:prstGeom prst="rect">
            <a:avLst/>
          </a:prstGeom>
        </p:spPr>
      </p:pic>
    </p:spTree>
    <p:extLst>
      <p:ext uri="{BB962C8B-B14F-4D97-AF65-F5344CB8AC3E}">
        <p14:creationId xmlns:p14="http://schemas.microsoft.com/office/powerpoint/2010/main" val="2916001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circle(in)">
                                      <p:cBhvr>
                                        <p:cTn id="31" dur="20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heel(1)">
                                      <p:cBhvr>
                                        <p:cTn id="36" dur="20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down)">
                                      <p:cBhvr>
                                        <p:cTn id="4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Rounded MT Bold" panose="020F0704030504030204" pitchFamily="34" charset="0"/>
              </a:rPr>
              <a:t>projects</a:t>
            </a:r>
            <a:endParaRPr lang="en-GB" dirty="0">
              <a:latin typeface="Arial Rounded MT Bold" panose="020F0704030504030204" pitchFamily="34" charset="0"/>
            </a:endParaRPr>
          </a:p>
        </p:txBody>
      </p:sp>
      <p:sp>
        <p:nvSpPr>
          <p:cNvPr id="3" name="Content Placeholder 2"/>
          <p:cNvSpPr>
            <a:spLocks noGrp="1"/>
          </p:cNvSpPr>
          <p:nvPr>
            <p:ph idx="1"/>
          </p:nvPr>
        </p:nvSpPr>
        <p:spPr/>
        <p:txBody>
          <a:bodyPr/>
          <a:lstStyle/>
          <a:p>
            <a:pPr indent="0" algn="ctr">
              <a:buNone/>
            </a:pPr>
            <a:r>
              <a:rPr lang="en-GB" b="1" u="sng" dirty="0" smtClean="0">
                <a:latin typeface="Arial Rounded MT Bold" panose="020F0704030504030204" pitchFamily="34" charset="0"/>
              </a:rPr>
              <a:t>Pantomime primary school tour</a:t>
            </a:r>
          </a:p>
          <a:p>
            <a:pPr indent="0" algn="ctr">
              <a:buNone/>
            </a:pPr>
            <a:r>
              <a:rPr lang="en-GB" dirty="0" smtClean="0">
                <a:latin typeface="Arial Rounded MT Bold" panose="020F0704030504030204" pitchFamily="34" charset="0"/>
              </a:rPr>
              <a:t>Create your own characters and storyline for a pantomime that you will take to primary schools.  You also get to choose your own costume and design your sound requirements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0" y="0"/>
            <a:ext cx="4668011" cy="350100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7984" y="150231"/>
            <a:ext cx="4475989" cy="3356992"/>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4622" t="25821" b="22012"/>
          <a:stretch/>
        </p:blipFill>
        <p:spPr>
          <a:xfrm>
            <a:off x="-28663" y="3245589"/>
            <a:ext cx="4905755" cy="3577596"/>
          </a:xfrm>
          <a:prstGeom prst="rect">
            <a:avLst/>
          </a:prstGeom>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3464" t="26629" r="9515" b="26629"/>
          <a:stretch/>
        </p:blipFill>
        <p:spPr>
          <a:xfrm>
            <a:off x="4572000" y="3507224"/>
            <a:ext cx="4475989" cy="3487478"/>
          </a:xfrm>
          <a:prstGeom prst="rect">
            <a:avLst/>
          </a:prstGeom>
        </p:spPr>
      </p:pic>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t="25680" b="12062"/>
          <a:stretch/>
        </p:blipFill>
        <p:spPr>
          <a:xfrm>
            <a:off x="2000250" y="1828726"/>
            <a:ext cx="5143500" cy="4433529"/>
          </a:xfrm>
          <a:prstGeom prst="rect">
            <a:avLst/>
          </a:prstGeom>
        </p:spPr>
      </p:pic>
    </p:spTree>
    <p:extLst>
      <p:ext uri="{BB962C8B-B14F-4D97-AF65-F5344CB8AC3E}">
        <p14:creationId xmlns:p14="http://schemas.microsoft.com/office/powerpoint/2010/main" val="1486065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80">
                                          <p:stCondLst>
                                            <p:cond delay="0"/>
                                          </p:stCondLst>
                                        </p:cTn>
                                        <p:tgtEl>
                                          <p:spTgt spid="6"/>
                                        </p:tgtEl>
                                      </p:cBhvr>
                                    </p:animEffect>
                                    <p:anim calcmode="lin" valueType="num">
                                      <p:cBhvr>
                                        <p:cTn id="1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9" dur="26">
                                          <p:stCondLst>
                                            <p:cond delay="650"/>
                                          </p:stCondLst>
                                        </p:cTn>
                                        <p:tgtEl>
                                          <p:spTgt spid="6"/>
                                        </p:tgtEl>
                                      </p:cBhvr>
                                      <p:to x="100000" y="60000"/>
                                    </p:animScale>
                                    <p:animScale>
                                      <p:cBhvr>
                                        <p:cTn id="20" dur="166" decel="50000">
                                          <p:stCondLst>
                                            <p:cond delay="676"/>
                                          </p:stCondLst>
                                        </p:cTn>
                                        <p:tgtEl>
                                          <p:spTgt spid="6"/>
                                        </p:tgtEl>
                                      </p:cBhvr>
                                      <p:to x="100000" y="100000"/>
                                    </p:animScale>
                                    <p:animScale>
                                      <p:cBhvr>
                                        <p:cTn id="21" dur="26">
                                          <p:stCondLst>
                                            <p:cond delay="1312"/>
                                          </p:stCondLst>
                                        </p:cTn>
                                        <p:tgtEl>
                                          <p:spTgt spid="6"/>
                                        </p:tgtEl>
                                      </p:cBhvr>
                                      <p:to x="100000" y="80000"/>
                                    </p:animScale>
                                    <p:animScale>
                                      <p:cBhvr>
                                        <p:cTn id="22" dur="166" decel="50000">
                                          <p:stCondLst>
                                            <p:cond delay="1338"/>
                                          </p:stCondLst>
                                        </p:cTn>
                                        <p:tgtEl>
                                          <p:spTgt spid="6"/>
                                        </p:tgtEl>
                                      </p:cBhvr>
                                      <p:to x="100000" y="100000"/>
                                    </p:animScale>
                                    <p:animScale>
                                      <p:cBhvr>
                                        <p:cTn id="23" dur="26">
                                          <p:stCondLst>
                                            <p:cond delay="1642"/>
                                          </p:stCondLst>
                                        </p:cTn>
                                        <p:tgtEl>
                                          <p:spTgt spid="6"/>
                                        </p:tgtEl>
                                      </p:cBhvr>
                                      <p:to x="100000" y="90000"/>
                                    </p:animScale>
                                    <p:animScale>
                                      <p:cBhvr>
                                        <p:cTn id="24" dur="166" decel="50000">
                                          <p:stCondLst>
                                            <p:cond delay="1668"/>
                                          </p:stCondLst>
                                        </p:cTn>
                                        <p:tgtEl>
                                          <p:spTgt spid="6"/>
                                        </p:tgtEl>
                                      </p:cBhvr>
                                      <p:to x="100000" y="100000"/>
                                    </p:animScale>
                                    <p:animScale>
                                      <p:cBhvr>
                                        <p:cTn id="25" dur="26">
                                          <p:stCondLst>
                                            <p:cond delay="1808"/>
                                          </p:stCondLst>
                                        </p:cTn>
                                        <p:tgtEl>
                                          <p:spTgt spid="6"/>
                                        </p:tgtEl>
                                      </p:cBhvr>
                                      <p:to x="100000" y="95000"/>
                                    </p:animScale>
                                    <p:animScale>
                                      <p:cBhvr>
                                        <p:cTn id="26" dur="166" decel="50000">
                                          <p:stCondLst>
                                            <p:cond delay="1834"/>
                                          </p:stCondLst>
                                        </p:cTn>
                                        <p:tgtEl>
                                          <p:spTgt spid="6"/>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heel(1)">
                                      <p:cBhvr>
                                        <p:cTn id="31" dur="20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arn(inVertical)">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Effect transition="in" filter="fade">
                                      <p:cBhvr>
                                        <p:cTn id="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Rounded MT Bold" panose="020F0704030504030204" pitchFamily="34" charset="0"/>
              </a:rPr>
              <a:t>projects</a:t>
            </a:r>
            <a:endParaRPr lang="en-GB" dirty="0">
              <a:latin typeface="Arial Rounded MT Bold" panose="020F0704030504030204" pitchFamily="34" charset="0"/>
            </a:endParaRPr>
          </a:p>
        </p:txBody>
      </p:sp>
      <p:sp>
        <p:nvSpPr>
          <p:cNvPr id="3" name="Content Placeholder 2"/>
          <p:cNvSpPr>
            <a:spLocks noGrp="1"/>
          </p:cNvSpPr>
          <p:nvPr>
            <p:ph idx="1"/>
          </p:nvPr>
        </p:nvSpPr>
        <p:spPr/>
        <p:txBody>
          <a:bodyPr/>
          <a:lstStyle/>
          <a:p>
            <a:pPr indent="0">
              <a:buNone/>
            </a:pPr>
            <a:r>
              <a:rPr lang="en-GB" b="1" u="sng" dirty="0" smtClean="0">
                <a:latin typeface="Arial Rounded MT Bold" panose="020F0704030504030204" pitchFamily="34" charset="0"/>
              </a:rPr>
              <a:t>Summer showcase</a:t>
            </a:r>
          </a:p>
          <a:p>
            <a:pPr indent="0">
              <a:buNone/>
            </a:pPr>
            <a:r>
              <a:rPr lang="en-GB" dirty="0" smtClean="0">
                <a:latin typeface="Arial Rounded MT Bold" panose="020F0704030504030204" pitchFamily="34" charset="0"/>
              </a:rPr>
              <a:t>In the summer term students get to develop their performance skills by performing group work to an invited audience with the option of performing an additional monologue or duologue</a:t>
            </a:r>
            <a:endParaRPr lang="en-GB" dirty="0">
              <a:latin typeface="Arial Rounded MT Bold" panose="020F0704030504030204"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486040"/>
            <a:ext cx="2863503" cy="4203246"/>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pic>
        <p:nvPicPr>
          <p:cNvPr id="6" name="Picture 5"/>
          <p:cNvPicPr/>
          <p:nvPr/>
        </p:nvPicPr>
        <p:blipFill rotWithShape="1">
          <a:blip r:embed="rId3"/>
          <a:srcRect l="28783" t="23085" r="19408" b="12393"/>
          <a:stretch/>
        </p:blipFill>
        <p:spPr bwMode="auto">
          <a:xfrm>
            <a:off x="3187031" y="1918419"/>
            <a:ext cx="5249440" cy="373969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7449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80">
                                          <p:stCondLst>
                                            <p:cond delay="0"/>
                                          </p:stCondLst>
                                        </p:cTn>
                                        <p:tgtEl>
                                          <p:spTgt spid="6"/>
                                        </p:tgtEl>
                                      </p:cBhvr>
                                    </p:animEffect>
                                    <p:anim calcmode="lin" valueType="num">
                                      <p:cBhvr>
                                        <p:cTn id="1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9" dur="26">
                                          <p:stCondLst>
                                            <p:cond delay="650"/>
                                          </p:stCondLst>
                                        </p:cTn>
                                        <p:tgtEl>
                                          <p:spTgt spid="6"/>
                                        </p:tgtEl>
                                      </p:cBhvr>
                                      <p:to x="100000" y="60000"/>
                                    </p:animScale>
                                    <p:animScale>
                                      <p:cBhvr>
                                        <p:cTn id="20" dur="166" decel="50000">
                                          <p:stCondLst>
                                            <p:cond delay="676"/>
                                          </p:stCondLst>
                                        </p:cTn>
                                        <p:tgtEl>
                                          <p:spTgt spid="6"/>
                                        </p:tgtEl>
                                      </p:cBhvr>
                                      <p:to x="100000" y="100000"/>
                                    </p:animScale>
                                    <p:animScale>
                                      <p:cBhvr>
                                        <p:cTn id="21" dur="26">
                                          <p:stCondLst>
                                            <p:cond delay="1312"/>
                                          </p:stCondLst>
                                        </p:cTn>
                                        <p:tgtEl>
                                          <p:spTgt spid="6"/>
                                        </p:tgtEl>
                                      </p:cBhvr>
                                      <p:to x="100000" y="80000"/>
                                    </p:animScale>
                                    <p:animScale>
                                      <p:cBhvr>
                                        <p:cTn id="22" dur="166" decel="50000">
                                          <p:stCondLst>
                                            <p:cond delay="1338"/>
                                          </p:stCondLst>
                                        </p:cTn>
                                        <p:tgtEl>
                                          <p:spTgt spid="6"/>
                                        </p:tgtEl>
                                      </p:cBhvr>
                                      <p:to x="100000" y="100000"/>
                                    </p:animScale>
                                    <p:animScale>
                                      <p:cBhvr>
                                        <p:cTn id="23" dur="26">
                                          <p:stCondLst>
                                            <p:cond delay="1642"/>
                                          </p:stCondLst>
                                        </p:cTn>
                                        <p:tgtEl>
                                          <p:spTgt spid="6"/>
                                        </p:tgtEl>
                                      </p:cBhvr>
                                      <p:to x="100000" y="90000"/>
                                    </p:animScale>
                                    <p:animScale>
                                      <p:cBhvr>
                                        <p:cTn id="24" dur="166" decel="50000">
                                          <p:stCondLst>
                                            <p:cond delay="1668"/>
                                          </p:stCondLst>
                                        </p:cTn>
                                        <p:tgtEl>
                                          <p:spTgt spid="6"/>
                                        </p:tgtEl>
                                      </p:cBhvr>
                                      <p:to x="100000" y="100000"/>
                                    </p:animScale>
                                    <p:animScale>
                                      <p:cBhvr>
                                        <p:cTn id="25" dur="26">
                                          <p:stCondLst>
                                            <p:cond delay="1808"/>
                                          </p:stCondLst>
                                        </p:cTn>
                                        <p:tgtEl>
                                          <p:spTgt spid="6"/>
                                        </p:tgtEl>
                                      </p:cBhvr>
                                      <p:to x="100000" y="95000"/>
                                    </p:animScale>
                                    <p:animScale>
                                      <p:cBhvr>
                                        <p:cTn id="26"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1268760"/>
            <a:ext cx="6728792" cy="712440"/>
          </a:xfrm>
        </p:spPr>
        <p:txBody>
          <a:bodyPr>
            <a:normAutofit fontScale="90000"/>
          </a:bodyPr>
          <a:lstStyle/>
          <a:p>
            <a:r>
              <a:rPr lang="en-GB" dirty="0" smtClean="0">
                <a:latin typeface="Arial Rounded MT Bold" panose="020F0704030504030204" pitchFamily="34" charset="0"/>
              </a:rPr>
              <a:t>Study of practitioners</a:t>
            </a:r>
            <a:endParaRPr lang="en-GB" dirty="0">
              <a:latin typeface="Arial Rounded MT Bold" panose="020F0704030504030204" pitchFamily="34" charset="0"/>
            </a:endParaRPr>
          </a:p>
        </p:txBody>
      </p:sp>
      <p:sp>
        <p:nvSpPr>
          <p:cNvPr id="3" name="Content Placeholder 2"/>
          <p:cNvSpPr>
            <a:spLocks noGrp="1"/>
          </p:cNvSpPr>
          <p:nvPr>
            <p:ph idx="1"/>
          </p:nvPr>
        </p:nvSpPr>
        <p:spPr/>
        <p:txBody>
          <a:bodyPr>
            <a:normAutofit fontScale="85000" lnSpcReduction="20000"/>
          </a:bodyPr>
          <a:lstStyle/>
          <a:p>
            <a:pPr indent="0">
              <a:buNone/>
            </a:pPr>
            <a:r>
              <a:rPr lang="en-GB" b="1" dirty="0" smtClean="0">
                <a:latin typeface="Arial Rounded MT Bold" panose="020F0704030504030204" pitchFamily="34" charset="0"/>
              </a:rPr>
              <a:t>What is a practitioner?</a:t>
            </a:r>
          </a:p>
          <a:p>
            <a:r>
              <a:rPr lang="en-GB" dirty="0" smtClean="0">
                <a:latin typeface="Arial Rounded MT Bold" panose="020F0704030504030204" pitchFamily="34" charset="0"/>
              </a:rPr>
              <a:t>These are the pioneers of drama throughout history who have had a major influence in making changes to the way drama and theatre exists throughout the years.  Students get to explore each practitioner/theatre company</a:t>
            </a:r>
            <a:r>
              <a:rPr lang="en-GB" dirty="0">
                <a:latin typeface="Arial Rounded MT Bold" panose="020F0704030504030204" pitchFamily="34" charset="0"/>
              </a:rPr>
              <a:t> </a:t>
            </a:r>
            <a:r>
              <a:rPr lang="en-GB" dirty="0" smtClean="0">
                <a:latin typeface="Arial Rounded MT Bold" panose="020F0704030504030204" pitchFamily="34" charset="0"/>
              </a:rPr>
              <a:t>looking at their  unique style and then get to choose their favourite to influence the style of their devised piece.</a:t>
            </a:r>
          </a:p>
          <a:p>
            <a:r>
              <a:rPr lang="en-GB" dirty="0" smtClean="0">
                <a:latin typeface="Arial Rounded MT Bold" panose="020F0704030504030204" pitchFamily="34" charset="0"/>
              </a:rPr>
              <a:t>One of our theatre trips is to see a practitioner focused piece and we are sometimes lucky enough to meet the cast.</a:t>
            </a:r>
            <a:endParaRPr lang="en-GB" dirty="0">
              <a:latin typeface="Arial Rounded MT Bold" panose="020F070403050403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5" y="-12540"/>
            <a:ext cx="6102169" cy="287160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3946" y="2060848"/>
            <a:ext cx="6012160" cy="2829252"/>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t="29593"/>
          <a:stretch/>
        </p:blipFill>
        <p:spPr>
          <a:xfrm>
            <a:off x="0" y="2038379"/>
            <a:ext cx="4894077" cy="2584305"/>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16570" t="24889" r="10696"/>
          <a:stretch/>
        </p:blipFill>
        <p:spPr>
          <a:xfrm>
            <a:off x="0" y="4079629"/>
            <a:ext cx="3587262" cy="2778369"/>
          </a:xfrm>
          <a:prstGeom prst="rect">
            <a:avLst/>
          </a:prstGeom>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l="9705" t="26863"/>
          <a:stretch/>
        </p:blipFill>
        <p:spPr>
          <a:xfrm>
            <a:off x="2933008" y="4344779"/>
            <a:ext cx="4137145" cy="2513219"/>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93041" y="4344780"/>
            <a:ext cx="3350959" cy="2513220"/>
          </a:xfrm>
          <a:prstGeom prst="rect">
            <a:avLst/>
          </a:prstGeom>
        </p:spPr>
      </p:pic>
      <p:pic>
        <p:nvPicPr>
          <p:cNvPr id="10" name="Picture 9"/>
          <p:cNvPicPr>
            <a:picLocks noChangeAspect="1"/>
          </p:cNvPicPr>
          <p:nvPr/>
        </p:nvPicPr>
        <p:blipFill rotWithShape="1">
          <a:blip r:embed="rId8" cstate="print">
            <a:extLst>
              <a:ext uri="{28A0092B-C50C-407E-A947-70E740481C1C}">
                <a14:useLocalDpi xmlns:a14="http://schemas.microsoft.com/office/drawing/2010/main" val="0"/>
              </a:ext>
            </a:extLst>
          </a:blip>
          <a:srcRect l="5120" t="29406" r="4154"/>
          <a:stretch/>
        </p:blipFill>
        <p:spPr>
          <a:xfrm>
            <a:off x="4885501" y="1"/>
            <a:ext cx="4271746" cy="2492896"/>
          </a:xfrm>
          <a:prstGeom prst="rect">
            <a:avLst/>
          </a:prstGeom>
        </p:spPr>
      </p:pic>
    </p:spTree>
    <p:extLst>
      <p:ext uri="{BB962C8B-B14F-4D97-AF65-F5344CB8AC3E}">
        <p14:creationId xmlns:p14="http://schemas.microsoft.com/office/powerpoint/2010/main" val="3526895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heel(1)">
                                      <p:cBhvr>
                                        <p:cTn id="20" dur="2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in)">
                                      <p:cBhvr>
                                        <p:cTn id="25" dur="2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down)">
                                      <p:cBhvr>
                                        <p:cTn id="35" dur="580">
                                          <p:stCondLst>
                                            <p:cond delay="0"/>
                                          </p:stCondLst>
                                        </p:cTn>
                                        <p:tgtEl>
                                          <p:spTgt spid="9"/>
                                        </p:tgtEl>
                                      </p:cBhvr>
                                    </p:animEffect>
                                    <p:anim calcmode="lin" valueType="num">
                                      <p:cBhvr>
                                        <p:cTn id="3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1" dur="26">
                                          <p:stCondLst>
                                            <p:cond delay="650"/>
                                          </p:stCondLst>
                                        </p:cTn>
                                        <p:tgtEl>
                                          <p:spTgt spid="9"/>
                                        </p:tgtEl>
                                      </p:cBhvr>
                                      <p:to x="100000" y="60000"/>
                                    </p:animScale>
                                    <p:animScale>
                                      <p:cBhvr>
                                        <p:cTn id="42" dur="166" decel="50000">
                                          <p:stCondLst>
                                            <p:cond delay="676"/>
                                          </p:stCondLst>
                                        </p:cTn>
                                        <p:tgtEl>
                                          <p:spTgt spid="9"/>
                                        </p:tgtEl>
                                      </p:cBhvr>
                                      <p:to x="100000" y="100000"/>
                                    </p:animScale>
                                    <p:animScale>
                                      <p:cBhvr>
                                        <p:cTn id="43" dur="26">
                                          <p:stCondLst>
                                            <p:cond delay="1312"/>
                                          </p:stCondLst>
                                        </p:cTn>
                                        <p:tgtEl>
                                          <p:spTgt spid="9"/>
                                        </p:tgtEl>
                                      </p:cBhvr>
                                      <p:to x="100000" y="80000"/>
                                    </p:animScale>
                                    <p:animScale>
                                      <p:cBhvr>
                                        <p:cTn id="44" dur="166" decel="50000">
                                          <p:stCondLst>
                                            <p:cond delay="1338"/>
                                          </p:stCondLst>
                                        </p:cTn>
                                        <p:tgtEl>
                                          <p:spTgt spid="9"/>
                                        </p:tgtEl>
                                      </p:cBhvr>
                                      <p:to x="100000" y="100000"/>
                                    </p:animScale>
                                    <p:animScale>
                                      <p:cBhvr>
                                        <p:cTn id="45" dur="26">
                                          <p:stCondLst>
                                            <p:cond delay="1642"/>
                                          </p:stCondLst>
                                        </p:cTn>
                                        <p:tgtEl>
                                          <p:spTgt spid="9"/>
                                        </p:tgtEl>
                                      </p:cBhvr>
                                      <p:to x="100000" y="90000"/>
                                    </p:animScale>
                                    <p:animScale>
                                      <p:cBhvr>
                                        <p:cTn id="46" dur="166" decel="50000">
                                          <p:stCondLst>
                                            <p:cond delay="1668"/>
                                          </p:stCondLst>
                                        </p:cTn>
                                        <p:tgtEl>
                                          <p:spTgt spid="9"/>
                                        </p:tgtEl>
                                      </p:cBhvr>
                                      <p:to x="100000" y="100000"/>
                                    </p:animScale>
                                    <p:animScale>
                                      <p:cBhvr>
                                        <p:cTn id="47" dur="26">
                                          <p:stCondLst>
                                            <p:cond delay="1808"/>
                                          </p:stCondLst>
                                        </p:cTn>
                                        <p:tgtEl>
                                          <p:spTgt spid="9"/>
                                        </p:tgtEl>
                                      </p:cBhvr>
                                      <p:to x="100000" y="95000"/>
                                    </p:animScale>
                                    <p:animScale>
                                      <p:cBhvr>
                                        <p:cTn id="48" dur="166" decel="50000">
                                          <p:stCondLst>
                                            <p:cond delay="1834"/>
                                          </p:stCondLst>
                                        </p:cTn>
                                        <p:tgtEl>
                                          <p:spTgt spid="9"/>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nodeType="click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1000" fill="hold"/>
                                        <p:tgtEl>
                                          <p:spTgt spid="10"/>
                                        </p:tgtEl>
                                        <p:attrNameLst>
                                          <p:attrName>ppt_w</p:attrName>
                                        </p:attrNameLst>
                                      </p:cBhvr>
                                      <p:tavLst>
                                        <p:tav tm="0">
                                          <p:val>
                                            <p:fltVal val="0"/>
                                          </p:val>
                                        </p:tav>
                                        <p:tav tm="100000">
                                          <p:val>
                                            <p:strVal val="#ppt_w"/>
                                          </p:val>
                                        </p:tav>
                                      </p:tavLst>
                                    </p:anim>
                                    <p:anim calcmode="lin" valueType="num">
                                      <p:cBhvr>
                                        <p:cTn id="54" dur="1000" fill="hold"/>
                                        <p:tgtEl>
                                          <p:spTgt spid="10"/>
                                        </p:tgtEl>
                                        <p:attrNameLst>
                                          <p:attrName>ppt_h</p:attrName>
                                        </p:attrNameLst>
                                      </p:cBhvr>
                                      <p:tavLst>
                                        <p:tav tm="0">
                                          <p:val>
                                            <p:fltVal val="0"/>
                                          </p:val>
                                        </p:tav>
                                        <p:tav tm="100000">
                                          <p:val>
                                            <p:strVal val="#ppt_h"/>
                                          </p:val>
                                        </p:tav>
                                      </p:tavLst>
                                    </p:anim>
                                    <p:anim calcmode="lin" valueType="num">
                                      <p:cBhvr>
                                        <p:cTn id="55" dur="1000" fill="hold"/>
                                        <p:tgtEl>
                                          <p:spTgt spid="10"/>
                                        </p:tgtEl>
                                        <p:attrNameLst>
                                          <p:attrName>style.rotation</p:attrName>
                                        </p:attrNameLst>
                                      </p:cBhvr>
                                      <p:tavLst>
                                        <p:tav tm="0">
                                          <p:val>
                                            <p:fltVal val="90"/>
                                          </p:val>
                                        </p:tav>
                                        <p:tav tm="100000">
                                          <p:val>
                                            <p:fltVal val="0"/>
                                          </p:val>
                                        </p:tav>
                                      </p:tavLst>
                                    </p:anim>
                                    <p:animEffect transition="in" filter="fade">
                                      <p:cBhvr>
                                        <p:cTn id="5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latin typeface="Arial Rounded MT Bold" panose="020F0704030504030204" pitchFamily="34" charset="0"/>
              </a:rPr>
              <a:t>Do I have to write?</a:t>
            </a:r>
            <a:endParaRPr lang="en-GB" dirty="0">
              <a:latin typeface="Arial Rounded MT Bold" panose="020F0704030504030204" pitchFamily="34" charset="0"/>
            </a:endParaRPr>
          </a:p>
        </p:txBody>
      </p:sp>
      <p:sp>
        <p:nvSpPr>
          <p:cNvPr id="3" name="Content Placeholder 2"/>
          <p:cNvSpPr>
            <a:spLocks noGrp="1"/>
          </p:cNvSpPr>
          <p:nvPr>
            <p:ph idx="1"/>
          </p:nvPr>
        </p:nvSpPr>
        <p:spPr>
          <a:solidFill>
            <a:schemeClr val="bg1"/>
          </a:solidFill>
        </p:spPr>
        <p:txBody>
          <a:bodyPr>
            <a:normAutofit lnSpcReduction="10000"/>
          </a:bodyPr>
          <a:lstStyle/>
          <a:p>
            <a:pPr indent="0">
              <a:buNone/>
            </a:pPr>
            <a:r>
              <a:rPr lang="en-GB" b="1" dirty="0" smtClean="0">
                <a:latin typeface="Arial Rounded MT Bold" panose="020F0704030504030204" pitchFamily="34" charset="0"/>
              </a:rPr>
              <a:t>Yes</a:t>
            </a:r>
          </a:p>
          <a:p>
            <a:r>
              <a:rPr lang="en-GB" dirty="0" smtClean="0">
                <a:latin typeface="Arial Rounded MT Bold" panose="020F0704030504030204" pitchFamily="34" charset="0"/>
              </a:rPr>
              <a:t>There is a portfolio and evaluation to complete to support the performance in component 1 </a:t>
            </a:r>
          </a:p>
          <a:p>
            <a:r>
              <a:rPr lang="en-GB" dirty="0" smtClean="0">
                <a:latin typeface="Arial Rounded MT Bold" panose="020F0704030504030204" pitchFamily="34" charset="0"/>
              </a:rPr>
              <a:t>There is  the 1hour 30 minutes written exam for component 3. </a:t>
            </a:r>
          </a:p>
          <a:p>
            <a:r>
              <a:rPr lang="en-GB" dirty="0">
                <a:latin typeface="Arial Rounded MT Bold" panose="020F0704030504030204" pitchFamily="34" charset="0"/>
              </a:rPr>
              <a:t>A</a:t>
            </a:r>
            <a:r>
              <a:rPr lang="en-GB" dirty="0" smtClean="0">
                <a:latin typeface="Arial Rounded MT Bold" panose="020F0704030504030204" pitchFamily="34" charset="0"/>
              </a:rPr>
              <a:t>lthough this is a highly practical subject there is an element of writing within the duration of the course.</a:t>
            </a:r>
            <a:endParaRPr lang="en-GB" dirty="0">
              <a:latin typeface="Arial Rounded MT Bold" panose="020F0704030504030204" pitchFamily="34" charset="0"/>
            </a:endParaRPr>
          </a:p>
        </p:txBody>
      </p:sp>
    </p:spTree>
    <p:extLst>
      <p:ext uri="{BB962C8B-B14F-4D97-AF65-F5344CB8AC3E}">
        <p14:creationId xmlns:p14="http://schemas.microsoft.com/office/powerpoint/2010/main" val="18431920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Rounded MT Bold" panose="020F0704030504030204" pitchFamily="34" charset="0"/>
              </a:rPr>
              <a:t>Component 1</a:t>
            </a:r>
            <a:endParaRPr lang="en-GB" dirty="0">
              <a:latin typeface="Arial Rounded MT Bold" panose="020F0704030504030204" pitchFamily="34" charset="0"/>
            </a:endParaRPr>
          </a:p>
        </p:txBody>
      </p:sp>
      <p:sp>
        <p:nvSpPr>
          <p:cNvPr id="3" name="Content Placeholder 2"/>
          <p:cNvSpPr>
            <a:spLocks noGrp="1"/>
          </p:cNvSpPr>
          <p:nvPr>
            <p:ph idx="1"/>
          </p:nvPr>
        </p:nvSpPr>
        <p:spPr>
          <a:solidFill>
            <a:schemeClr val="bg1"/>
          </a:solidFill>
        </p:spPr>
        <p:txBody>
          <a:bodyPr>
            <a:normAutofit lnSpcReduction="10000"/>
          </a:bodyPr>
          <a:lstStyle/>
          <a:p>
            <a:pPr indent="0">
              <a:buNone/>
            </a:pPr>
            <a:r>
              <a:rPr lang="en-GB" dirty="0" smtClean="0">
                <a:latin typeface="Arial Rounded MT Bold" panose="020F0704030504030204" pitchFamily="34" charset="0"/>
              </a:rPr>
              <a:t>40% </a:t>
            </a:r>
            <a:r>
              <a:rPr lang="en-GB" b="1" u="sng" dirty="0" smtClean="0">
                <a:latin typeface="Arial Rounded MT Bold" panose="020F0704030504030204" pitchFamily="34" charset="0"/>
              </a:rPr>
              <a:t>Devising Theatre</a:t>
            </a:r>
          </a:p>
          <a:p>
            <a:r>
              <a:rPr lang="en-GB" dirty="0" smtClean="0">
                <a:latin typeface="Arial Rounded MT Bold" panose="020F0704030504030204" pitchFamily="34" charset="0"/>
              </a:rPr>
              <a:t>This is a group project where together you will create a piece of drama between 9-14 minutes long from the starting point (stimulus) of a photo, piece of music, quote or theme.</a:t>
            </a:r>
          </a:p>
          <a:p>
            <a:r>
              <a:rPr lang="en-GB" dirty="0" smtClean="0">
                <a:latin typeface="Arial Rounded MT Bold" panose="020F0704030504030204" pitchFamily="34" charset="0"/>
              </a:rPr>
              <a:t>Your piece will be influence by a practitioner of your choice.</a:t>
            </a:r>
            <a:endParaRPr lang="en-GB" dirty="0">
              <a:latin typeface="Arial Rounded MT Bold" panose="020F0704030504030204" pitchFamily="34" charset="0"/>
            </a:endParaRPr>
          </a:p>
        </p:txBody>
      </p:sp>
    </p:spTree>
    <p:extLst>
      <p:ext uri="{BB962C8B-B14F-4D97-AF65-F5344CB8AC3E}">
        <p14:creationId xmlns:p14="http://schemas.microsoft.com/office/powerpoint/2010/main" val="116597770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273</TotalTime>
  <Words>836</Words>
  <Application>Microsoft Office PowerPoint</Application>
  <PresentationFormat>On-screen Show (4:3)</PresentationFormat>
  <Paragraphs>54</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Arial Rounded MT Bold</vt:lpstr>
      <vt:lpstr>Garamond</vt:lpstr>
      <vt:lpstr>Wingdings</vt:lpstr>
      <vt:lpstr>Couture</vt:lpstr>
      <vt:lpstr>GCSE DRAMA</vt:lpstr>
      <vt:lpstr>overview</vt:lpstr>
      <vt:lpstr>Why choose drama?</vt:lpstr>
      <vt:lpstr>Theatre trips</vt:lpstr>
      <vt:lpstr>projects</vt:lpstr>
      <vt:lpstr>projects</vt:lpstr>
      <vt:lpstr>Study of practitioners</vt:lpstr>
      <vt:lpstr>Do I have to write?</vt:lpstr>
      <vt:lpstr>Component 1</vt:lpstr>
      <vt:lpstr>Component 1- written work</vt:lpstr>
      <vt:lpstr>Component 2</vt:lpstr>
      <vt:lpstr>Component 3</vt:lpstr>
      <vt:lpstr>Is this the course for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GCSE DRAMA</dc:title>
  <dc:creator>Michelle</dc:creator>
  <cp:lastModifiedBy>STSTEVENTONJ</cp:lastModifiedBy>
  <cp:revision>26</cp:revision>
  <dcterms:created xsi:type="dcterms:W3CDTF">2020-05-04T09:50:17Z</dcterms:created>
  <dcterms:modified xsi:type="dcterms:W3CDTF">2020-05-11T09:50:05Z</dcterms:modified>
</cp:coreProperties>
</file>